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4"/>
  </p:sldMasterIdLst>
  <p:notesMasterIdLst>
    <p:notesMasterId r:id="rId26"/>
  </p:notesMasterIdLst>
  <p:handoutMasterIdLst>
    <p:handoutMasterId r:id="rId27"/>
  </p:handoutMasterIdLst>
  <p:sldIdLst>
    <p:sldId id="256" r:id="rId5"/>
    <p:sldId id="379" r:id="rId6"/>
    <p:sldId id="357" r:id="rId7"/>
    <p:sldId id="380" r:id="rId8"/>
    <p:sldId id="381" r:id="rId9"/>
    <p:sldId id="382" r:id="rId10"/>
    <p:sldId id="383" r:id="rId11"/>
    <p:sldId id="384" r:id="rId12"/>
    <p:sldId id="376" r:id="rId13"/>
    <p:sldId id="368" r:id="rId14"/>
    <p:sldId id="367" r:id="rId15"/>
    <p:sldId id="385" r:id="rId16"/>
    <p:sldId id="386" r:id="rId17"/>
    <p:sldId id="374" r:id="rId18"/>
    <p:sldId id="375" r:id="rId19"/>
    <p:sldId id="387" r:id="rId20"/>
    <p:sldId id="388" r:id="rId21"/>
    <p:sldId id="389" r:id="rId22"/>
    <p:sldId id="355" r:id="rId23"/>
    <p:sldId id="390" r:id="rId24"/>
    <p:sldId id="378" r:id="rId25"/>
  </p:sldIdLst>
  <p:sldSz cx="12192000" cy="6858000"/>
  <p:notesSz cx="6794500" cy="9931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9091"/>
    <a:srgbClr val="616161"/>
    <a:srgbClr val="D1F1FC"/>
    <a:srgbClr val="CA0017"/>
    <a:srgbClr val="00B0F0"/>
    <a:srgbClr val="CC0000"/>
    <a:srgbClr val="B3B3B3"/>
    <a:srgbClr val="E6E6E6"/>
    <a:srgbClr val="CD2E61"/>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3725" autoAdjust="0"/>
  </p:normalViewPr>
  <p:slideViewPr>
    <p:cSldViewPr snapToGrid="0">
      <p:cViewPr varScale="1">
        <p:scale>
          <a:sx n="88" d="100"/>
          <a:sy n="88" d="100"/>
        </p:scale>
        <p:origin x="96" y="149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4E16A-16D7-48EF-8A17-4C9DD4A1A963}"/>
              </a:ext>
            </a:extLst>
          </p:cNvPr>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5E743F4D-95B7-448D-A10F-98A7A35515B9}"/>
              </a:ext>
            </a:extLst>
          </p:cNvPr>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3730F313-FD9F-4F67-A07E-9AC0DEA04E54}" type="datetimeFigureOut">
              <a:rPr lang="en-SG" smtClean="0"/>
              <a:t>25/9/2023</a:t>
            </a:fld>
            <a:endParaRPr lang="en-SG"/>
          </a:p>
        </p:txBody>
      </p:sp>
      <p:sp>
        <p:nvSpPr>
          <p:cNvPr id="4" name="Footer Placeholder 3">
            <a:extLst>
              <a:ext uri="{FF2B5EF4-FFF2-40B4-BE49-F238E27FC236}">
                <a16:creationId xmlns:a16="http://schemas.microsoft.com/office/drawing/2014/main" id="{51404840-D7F1-43A2-B835-1F01A2DD4484}"/>
              </a:ext>
            </a:extLst>
          </p:cNvPr>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569802C6-A7B0-4F40-ADCE-C26C3837E3ED}"/>
              </a:ext>
            </a:extLst>
          </p:cNvPr>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534AC361-E04C-4542-B118-09768D19E2D5}" type="slidenum">
              <a:rPr lang="en-SG" smtClean="0"/>
              <a:t>‹#›</a:t>
            </a:fld>
            <a:endParaRPr lang="en-SG"/>
          </a:p>
        </p:txBody>
      </p:sp>
    </p:spTree>
    <p:extLst>
      <p:ext uri="{BB962C8B-B14F-4D97-AF65-F5344CB8AC3E}">
        <p14:creationId xmlns:p14="http://schemas.microsoft.com/office/powerpoint/2010/main" val="9546321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D5D605-19BA-44EC-9D52-725B96176642}"/>
              </a:ext>
            </a:extLst>
          </p:cNvPr>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4D59B6DC-D025-4DDD-81D2-4CC9EB66FAA3}"/>
              </a:ext>
            </a:extLst>
          </p:cNvPr>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pPr>
              <a:defRPr/>
            </a:pPr>
            <a:fld id="{6D8A666D-0541-43E6-A643-8C5F68B08A1E}" type="datetimeFigureOut">
              <a:rPr lang="en-US"/>
              <a:pPr>
                <a:defRPr/>
              </a:pPr>
              <a:t>9/25/2023</a:t>
            </a:fld>
            <a:endParaRPr lang="en-US"/>
          </a:p>
        </p:txBody>
      </p:sp>
      <p:sp>
        <p:nvSpPr>
          <p:cNvPr id="4" name="Slide Image Placeholder 3">
            <a:extLst>
              <a:ext uri="{FF2B5EF4-FFF2-40B4-BE49-F238E27FC236}">
                <a16:creationId xmlns:a16="http://schemas.microsoft.com/office/drawing/2014/main" id="{81FC59F4-D4E2-4B7D-91BB-3698870BB7C8}"/>
              </a:ext>
            </a:extLst>
          </p:cNvPr>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1995AEA-1E66-4F15-AF65-09BD13B11F9B}"/>
              </a:ext>
            </a:extLst>
          </p:cNvPr>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372DB8B-1155-4854-9E6E-A27EC9DAE83F}"/>
              </a:ext>
            </a:extLst>
          </p:cNvPr>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C9A84FE-B814-4185-A6C4-0B074E3B14BE}"/>
              </a:ext>
            </a:extLst>
          </p:cNvPr>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pPr>
              <a:defRPr/>
            </a:pPr>
            <a:fld id="{50CF16E5-31F6-4D65-ADBB-7E460AC33FCA}"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pPr>
              <a:defRPr/>
            </a:pPr>
            <a:fld id="{50CF16E5-31F6-4D65-ADBB-7E460AC33FCA}" type="slidenum">
              <a:rPr lang="en-US" smtClean="0"/>
              <a:pPr>
                <a:defRPr/>
              </a:pPr>
              <a:t>2</a:t>
            </a:fld>
            <a:endParaRPr lang="en-US"/>
          </a:p>
        </p:txBody>
      </p:sp>
    </p:spTree>
    <p:extLst>
      <p:ext uri="{BB962C8B-B14F-4D97-AF65-F5344CB8AC3E}">
        <p14:creationId xmlns:p14="http://schemas.microsoft.com/office/powerpoint/2010/main" val="3757149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884FB-8679-4460-843B-109C9E5F51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204" y="5174"/>
            <a:ext cx="12163591" cy="6847652"/>
          </a:xfrm>
          <a:prstGeom prst="rect">
            <a:avLst/>
          </a:prstGeom>
        </p:spPr>
      </p:pic>
      <p:sp>
        <p:nvSpPr>
          <p:cNvPr id="11" name="Rectangle 13">
            <a:extLst>
              <a:ext uri="{FF2B5EF4-FFF2-40B4-BE49-F238E27FC236}">
                <a16:creationId xmlns:a16="http://schemas.microsoft.com/office/drawing/2014/main" id="{706C6EC2-09DB-4144-994A-481CF2D81953}"/>
              </a:ext>
            </a:extLst>
          </p:cNvPr>
          <p:cNvSpPr>
            <a:spLocks noChangeArrowheads="1"/>
          </p:cNvSpPr>
          <p:nvPr userDrawn="1"/>
        </p:nvSpPr>
        <p:spPr bwMode="auto">
          <a:xfrm>
            <a:off x="1282700" y="1381315"/>
            <a:ext cx="4813300" cy="2737717"/>
          </a:xfrm>
          <a:prstGeom prst="rect">
            <a:avLst/>
          </a:prstGeom>
          <a:solidFill>
            <a:srgbClr val="E40F1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12" name="Rectangle 13">
            <a:extLst>
              <a:ext uri="{FF2B5EF4-FFF2-40B4-BE49-F238E27FC236}">
                <a16:creationId xmlns:a16="http://schemas.microsoft.com/office/drawing/2014/main" id="{15AA920B-68F7-4D0B-80B4-73E8A0BBDFDC}"/>
              </a:ext>
            </a:extLst>
          </p:cNvPr>
          <p:cNvSpPr>
            <a:spLocks noChangeArrowheads="1"/>
          </p:cNvSpPr>
          <p:nvPr userDrawn="1"/>
        </p:nvSpPr>
        <p:spPr bwMode="auto">
          <a:xfrm>
            <a:off x="0" y="1381315"/>
            <a:ext cx="1282700" cy="2737717"/>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pic>
        <p:nvPicPr>
          <p:cNvPr id="5" name="Picture 8">
            <a:extLst>
              <a:ext uri="{FF2B5EF4-FFF2-40B4-BE49-F238E27FC236}">
                <a16:creationId xmlns:a16="http://schemas.microsoft.com/office/drawing/2014/main" id="{0D65453B-54E3-49DB-AD08-4B10140BEFA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2058" y="1499850"/>
            <a:ext cx="1800000" cy="60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a:extLst>
              <a:ext uri="{FF2B5EF4-FFF2-40B4-BE49-F238E27FC236}">
                <a16:creationId xmlns:a16="http://schemas.microsoft.com/office/drawing/2014/main" id="{717FAF2F-0EE7-4028-A6BA-A1B040BC119E}"/>
              </a:ext>
            </a:extLst>
          </p:cNvPr>
          <p:cNvSpPr>
            <a:spLocks noGrp="1"/>
          </p:cNvSpPr>
          <p:nvPr>
            <p:ph type="body" sz="quarter" idx="12" hasCustomPrompt="1"/>
          </p:nvPr>
        </p:nvSpPr>
        <p:spPr>
          <a:xfrm>
            <a:off x="1386973" y="3700932"/>
            <a:ext cx="2587301" cy="219073"/>
          </a:xfrm>
          <a:prstGeom prst="rect">
            <a:avLst/>
          </a:prstGeom>
        </p:spPr>
        <p:txBody>
          <a:bodyPr lIns="0" tIns="0" rIns="0" bIns="0" anchor="ct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SG"/>
              <a:t>DD Month YYYY</a:t>
            </a:r>
          </a:p>
        </p:txBody>
      </p:sp>
      <p:sp>
        <p:nvSpPr>
          <p:cNvPr id="8" name="Rectangle 2">
            <a:extLst>
              <a:ext uri="{FF2B5EF4-FFF2-40B4-BE49-F238E27FC236}">
                <a16:creationId xmlns:a16="http://schemas.microsoft.com/office/drawing/2014/main" id="{E7E72A16-BCDA-48A3-B7D3-BD2F693DB373}"/>
              </a:ext>
            </a:extLst>
          </p:cNvPr>
          <p:cNvSpPr>
            <a:spLocks noGrp="1" noChangeArrowheads="1"/>
          </p:cNvSpPr>
          <p:nvPr>
            <p:ph type="ctrTitle" hasCustomPrompt="1"/>
          </p:nvPr>
        </p:nvSpPr>
        <p:spPr>
          <a:xfrm>
            <a:off x="1386975" y="2238173"/>
            <a:ext cx="4575675" cy="428073"/>
          </a:xfrm>
          <a:prstGeom prst="rect">
            <a:avLst/>
          </a:prstGeom>
        </p:spPr>
        <p:txBody>
          <a:bodyPr lIns="0" tIns="0" rIns="0" bIns="0" anchor="ctr">
            <a:noAutofit/>
          </a:bodyPr>
          <a:lstStyle>
            <a:lvl1pPr algn="l">
              <a:defRPr sz="2000" b="0" baseline="0">
                <a:solidFill>
                  <a:schemeClr val="bg1"/>
                </a:solidFill>
                <a:latin typeface="Arial" panose="020B0604020202020204" pitchFamily="34" charset="0"/>
                <a:cs typeface="Arial" panose="020B0604020202020204" pitchFamily="34" charset="0"/>
              </a:defRPr>
            </a:lvl1pPr>
          </a:lstStyle>
          <a:p>
            <a:pPr lvl="0"/>
            <a:r>
              <a:rPr lang="en-US" altLang="en-US" noProof="0"/>
              <a:t>Presentation title goes here</a:t>
            </a:r>
            <a:endParaRPr lang="en-GB" altLang="en-US" noProof="0"/>
          </a:p>
        </p:txBody>
      </p:sp>
      <p:sp>
        <p:nvSpPr>
          <p:cNvPr id="9" name="Rectangle 16">
            <a:extLst>
              <a:ext uri="{FF2B5EF4-FFF2-40B4-BE49-F238E27FC236}">
                <a16:creationId xmlns:a16="http://schemas.microsoft.com/office/drawing/2014/main" id="{BF03FEC0-47E7-493E-B7EB-0890BEB15692}"/>
              </a:ext>
            </a:extLst>
          </p:cNvPr>
          <p:cNvSpPr>
            <a:spLocks noGrp="1" noChangeArrowheads="1"/>
          </p:cNvSpPr>
          <p:nvPr>
            <p:ph type="subTitle" idx="1" hasCustomPrompt="1"/>
          </p:nvPr>
        </p:nvSpPr>
        <p:spPr>
          <a:xfrm>
            <a:off x="1386975" y="2668457"/>
            <a:ext cx="4575675" cy="220673"/>
          </a:xfrm>
          <a:prstGeom prst="rect">
            <a:avLst/>
          </a:prstGeom>
          <a:extLst>
            <a:ext uri="{909E8E84-426E-40DD-AFC4-6F175D3DCCD1}">
              <a14:hiddenFill xmlns:a14="http://schemas.microsoft.com/office/drawing/2010/main">
                <a:solidFill>
                  <a:schemeClr val="accent1"/>
                </a:solidFill>
              </a14:hiddenFill>
            </a:ext>
          </a:extLst>
        </p:spPr>
        <p:txBody>
          <a:bodyPr lIns="0" tIns="0" rIns="0" bIns="0" anchor="ctr">
            <a:noAutofit/>
          </a:bodyPr>
          <a:lstStyle>
            <a:lvl1pPr marL="0" indent="0" algn="l">
              <a:buFont typeface="Wingdings" panose="05000000000000000000" pitchFamily="2" charset="2"/>
              <a:buNone/>
              <a:defRPr sz="1100" b="0" baseline="0">
                <a:solidFill>
                  <a:schemeClr val="bg1"/>
                </a:solidFill>
                <a:latin typeface="Arial" panose="020B0604020202020204" pitchFamily="34" charset="0"/>
                <a:cs typeface="Arial" panose="020B0604020202020204" pitchFamily="34" charset="0"/>
              </a:defRPr>
            </a:lvl1pPr>
          </a:lstStyle>
          <a:p>
            <a:pPr lvl="0"/>
            <a:r>
              <a:rPr lang="en-US" altLang="en-US" noProof="0"/>
              <a:t>Subtitle goes here</a:t>
            </a:r>
            <a:endParaRPr lang="en-GB" altLang="en-US" noProof="0"/>
          </a:p>
        </p:txBody>
      </p:sp>
      <p:sp>
        <p:nvSpPr>
          <p:cNvPr id="10" name="Text Placeholder 10">
            <a:extLst>
              <a:ext uri="{FF2B5EF4-FFF2-40B4-BE49-F238E27FC236}">
                <a16:creationId xmlns:a16="http://schemas.microsoft.com/office/drawing/2014/main" id="{C182766F-48CB-498D-999D-3AE9EB2EE210}"/>
              </a:ext>
            </a:extLst>
          </p:cNvPr>
          <p:cNvSpPr>
            <a:spLocks noGrp="1"/>
          </p:cNvSpPr>
          <p:nvPr>
            <p:ph type="body" sz="quarter" idx="10" hasCustomPrompt="1"/>
          </p:nvPr>
        </p:nvSpPr>
        <p:spPr>
          <a:xfrm>
            <a:off x="1386974" y="3027100"/>
            <a:ext cx="4575674" cy="202933"/>
          </a:xfrm>
          <a:prstGeom prst="rect">
            <a:avLst/>
          </a:prstGeom>
        </p:spPr>
        <p:txBody>
          <a:bodyPr lIns="0" tIns="0" rIns="0" bIns="0" anchor="ctr">
            <a:noAutofit/>
          </a:bodyPr>
          <a:lstStyle>
            <a:lvl1pPr marL="0" indent="0" algn="l">
              <a:buNone/>
              <a:defRPr sz="1100" b="1">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SG"/>
              <a:t>Team or Business unit name</a:t>
            </a:r>
          </a:p>
        </p:txBody>
      </p:sp>
    </p:spTree>
    <p:extLst>
      <p:ext uri="{BB962C8B-B14F-4D97-AF65-F5344CB8AC3E}">
        <p14:creationId xmlns:p14="http://schemas.microsoft.com/office/powerpoint/2010/main" val="45802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ree Column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5F4ED-08D9-4CB6-ADAB-9D42376CBC90}"/>
              </a:ext>
            </a:extLst>
          </p:cNvPr>
          <p:cNvSpPr/>
          <p:nvPr userDrawn="1"/>
        </p:nvSpPr>
        <p:spPr bwMode="auto">
          <a:xfrm>
            <a:off x="0" y="1986454"/>
            <a:ext cx="4064400" cy="4882055"/>
          </a:xfrm>
          <a:prstGeom prst="rect">
            <a:avLst/>
          </a:prstGeom>
          <a:solidFill>
            <a:srgbClr val="F2F2F2"/>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B2FAD50B-71E1-407E-8FA9-50C194E7FCBD}"/>
              </a:ext>
            </a:extLst>
          </p:cNvPr>
          <p:cNvSpPr/>
          <p:nvPr userDrawn="1"/>
        </p:nvSpPr>
        <p:spPr bwMode="auto">
          <a:xfrm>
            <a:off x="4064400" y="1986454"/>
            <a:ext cx="4064400" cy="4882055"/>
          </a:xfrm>
          <a:prstGeom prst="rect">
            <a:avLst/>
          </a:prstGeom>
          <a:solidFill>
            <a:srgbClr val="F2F2F2"/>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60BA1BBD-0AF8-4D0B-B570-85B8278CA599}"/>
              </a:ext>
            </a:extLst>
          </p:cNvPr>
          <p:cNvSpPr/>
          <p:nvPr userDrawn="1"/>
        </p:nvSpPr>
        <p:spPr bwMode="auto">
          <a:xfrm>
            <a:off x="8128800" y="1986454"/>
            <a:ext cx="4064400" cy="4882055"/>
          </a:xfrm>
          <a:prstGeom prst="rect">
            <a:avLst/>
          </a:prstGeom>
          <a:solidFill>
            <a:srgbClr val="F2F2F2"/>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A6DCA01A-5441-4FAE-BC8B-F6A42DDA6FD9}"/>
              </a:ext>
            </a:extLst>
          </p:cNvPr>
          <p:cNvCxnSpPr/>
          <p:nvPr userDrawn="1"/>
        </p:nvCxnSpPr>
        <p:spPr bwMode="auto">
          <a:xfrm>
            <a:off x="4064400" y="1975944"/>
            <a:ext cx="0" cy="4882056"/>
          </a:xfrm>
          <a:prstGeom prst="line">
            <a:avLst/>
          </a:prstGeom>
          <a:noFill/>
          <a:ln w="381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74DCC8E0-2A85-41C0-8B92-627785BD8DAE}"/>
              </a:ext>
            </a:extLst>
          </p:cNvPr>
          <p:cNvCxnSpPr/>
          <p:nvPr userDrawn="1"/>
        </p:nvCxnSpPr>
        <p:spPr bwMode="auto">
          <a:xfrm>
            <a:off x="8146717" y="1975944"/>
            <a:ext cx="0" cy="4882056"/>
          </a:xfrm>
          <a:prstGeom prst="line">
            <a:avLst/>
          </a:prstGeom>
          <a:noFill/>
          <a:ln w="381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Placeholder 19">
            <a:extLst>
              <a:ext uri="{FF2B5EF4-FFF2-40B4-BE49-F238E27FC236}">
                <a16:creationId xmlns:a16="http://schemas.microsoft.com/office/drawing/2014/main" id="{792A0138-F225-43AA-B224-391C505CD175}"/>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7" name="Text Placeholder 19">
            <a:extLst>
              <a:ext uri="{FF2B5EF4-FFF2-40B4-BE49-F238E27FC236}">
                <a16:creationId xmlns:a16="http://schemas.microsoft.com/office/drawing/2014/main" id="{4006F282-BB0E-423A-BCE1-AD114197D7CA}"/>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3" name="Text Placeholder 3">
            <a:extLst>
              <a:ext uri="{FF2B5EF4-FFF2-40B4-BE49-F238E27FC236}">
                <a16:creationId xmlns:a16="http://schemas.microsoft.com/office/drawing/2014/main" id="{94E35810-5A22-492A-A86D-FFF50EE3A0DB}"/>
              </a:ext>
            </a:extLst>
          </p:cNvPr>
          <p:cNvSpPr>
            <a:spLocks noGrp="1"/>
          </p:cNvSpPr>
          <p:nvPr>
            <p:ph type="body" sz="quarter" idx="17" hasCustomPrompt="1"/>
          </p:nvPr>
        </p:nvSpPr>
        <p:spPr>
          <a:xfrm>
            <a:off x="540000" y="2781300"/>
            <a:ext cx="2993775" cy="3371850"/>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21" name="Text Placeholder 3">
            <a:extLst>
              <a:ext uri="{FF2B5EF4-FFF2-40B4-BE49-F238E27FC236}">
                <a16:creationId xmlns:a16="http://schemas.microsoft.com/office/drawing/2014/main" id="{3EB121AD-B238-437C-9C73-633B96E3A51B}"/>
              </a:ext>
            </a:extLst>
          </p:cNvPr>
          <p:cNvSpPr>
            <a:spLocks noGrp="1"/>
          </p:cNvSpPr>
          <p:nvPr>
            <p:ph type="body" sz="quarter" idx="18" hasCustomPrompt="1"/>
          </p:nvPr>
        </p:nvSpPr>
        <p:spPr>
          <a:xfrm>
            <a:off x="4622316" y="2781300"/>
            <a:ext cx="2993775" cy="3371850"/>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22" name="Text Placeholder 3">
            <a:extLst>
              <a:ext uri="{FF2B5EF4-FFF2-40B4-BE49-F238E27FC236}">
                <a16:creationId xmlns:a16="http://schemas.microsoft.com/office/drawing/2014/main" id="{B35BCF86-C9D0-400B-872B-DCF4775EDF44}"/>
              </a:ext>
            </a:extLst>
          </p:cNvPr>
          <p:cNvSpPr>
            <a:spLocks noGrp="1"/>
          </p:cNvSpPr>
          <p:nvPr>
            <p:ph type="body" sz="quarter" idx="19" hasCustomPrompt="1"/>
          </p:nvPr>
        </p:nvSpPr>
        <p:spPr>
          <a:xfrm>
            <a:off x="8686715" y="2781300"/>
            <a:ext cx="2993775" cy="3371850"/>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23" name="Oval 22">
            <a:extLst>
              <a:ext uri="{FF2B5EF4-FFF2-40B4-BE49-F238E27FC236}">
                <a16:creationId xmlns:a16="http://schemas.microsoft.com/office/drawing/2014/main" id="{D90D7E6A-56C2-402B-AB6A-03F741494A78}"/>
              </a:ext>
            </a:extLst>
          </p:cNvPr>
          <p:cNvSpPr/>
          <p:nvPr userDrawn="1"/>
        </p:nvSpPr>
        <p:spPr bwMode="auto">
          <a:xfrm>
            <a:off x="1471909" y="1445850"/>
            <a:ext cx="1152000" cy="1152000"/>
          </a:xfrm>
          <a:prstGeom prst="ellipse">
            <a:avLst/>
          </a:prstGeom>
          <a:solidFill>
            <a:srgbClr val="CCCCCC"/>
          </a:solidFill>
          <a:ln w="76200">
            <a:solidFill>
              <a:schemeClr val="bg1"/>
            </a:solid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214EBB0C-30B5-4FA0-BB58-317F9B4AF3F3}"/>
              </a:ext>
            </a:extLst>
          </p:cNvPr>
          <p:cNvSpPr/>
          <p:nvPr userDrawn="1"/>
        </p:nvSpPr>
        <p:spPr bwMode="auto">
          <a:xfrm>
            <a:off x="5520000" y="1445850"/>
            <a:ext cx="1152000" cy="1152000"/>
          </a:xfrm>
          <a:prstGeom prst="ellipse">
            <a:avLst/>
          </a:prstGeom>
          <a:solidFill>
            <a:srgbClr val="CCCCCC"/>
          </a:solidFill>
          <a:ln w="76200">
            <a:solidFill>
              <a:schemeClr val="bg1"/>
            </a:solid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6AA99FF0-019A-4A49-B829-59B2A45E728A}"/>
              </a:ext>
            </a:extLst>
          </p:cNvPr>
          <p:cNvSpPr/>
          <p:nvPr userDrawn="1"/>
        </p:nvSpPr>
        <p:spPr bwMode="auto">
          <a:xfrm>
            <a:off x="9568091" y="1445850"/>
            <a:ext cx="1152000" cy="1152000"/>
          </a:xfrm>
          <a:prstGeom prst="ellipse">
            <a:avLst/>
          </a:prstGeom>
          <a:solidFill>
            <a:srgbClr val="CCCCCC"/>
          </a:solidFill>
          <a:ln w="76200">
            <a:solidFill>
              <a:schemeClr val="bg1"/>
            </a:solid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 name="Slide Number Placeholder 6">
            <a:extLst>
              <a:ext uri="{FF2B5EF4-FFF2-40B4-BE49-F238E27FC236}">
                <a16:creationId xmlns:a16="http://schemas.microsoft.com/office/drawing/2014/main" id="{FE995A09-8C0B-4956-B7E2-953DE0C0DDB1}"/>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Tree>
    <p:extLst>
      <p:ext uri="{BB962C8B-B14F-4D97-AF65-F5344CB8AC3E}">
        <p14:creationId xmlns:p14="http://schemas.microsoft.com/office/powerpoint/2010/main" val="204897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our Column Layou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C50D335-093D-4431-A415-ECE247E1C9F0}"/>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9" name="Picture 8">
            <a:extLst>
              <a:ext uri="{FF2B5EF4-FFF2-40B4-BE49-F238E27FC236}">
                <a16:creationId xmlns:a16="http://schemas.microsoft.com/office/drawing/2014/main" id="{21ED86D6-FA08-418C-BDAA-42BCE84983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9">
            <a:extLst>
              <a:ext uri="{FF2B5EF4-FFF2-40B4-BE49-F238E27FC236}">
                <a16:creationId xmlns:a16="http://schemas.microsoft.com/office/drawing/2014/main" id="{21572C64-A938-4871-B7AA-ECFFFE218301}"/>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3" name="Text Placeholder 19">
            <a:extLst>
              <a:ext uri="{FF2B5EF4-FFF2-40B4-BE49-F238E27FC236}">
                <a16:creationId xmlns:a16="http://schemas.microsoft.com/office/drawing/2014/main" id="{C0B635AD-FBE1-415B-BE2C-8E0B1751AF9E}"/>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0" name="Rectangle 9">
            <a:extLst>
              <a:ext uri="{FF2B5EF4-FFF2-40B4-BE49-F238E27FC236}">
                <a16:creationId xmlns:a16="http://schemas.microsoft.com/office/drawing/2014/main" id="{1695DE98-7564-4C19-A274-AAF2DF659E72}"/>
              </a:ext>
            </a:extLst>
          </p:cNvPr>
          <p:cNvSpPr/>
          <p:nvPr userDrawn="1"/>
        </p:nvSpPr>
        <p:spPr bwMode="auto">
          <a:xfrm>
            <a:off x="539999" y="1602269"/>
            <a:ext cx="2669489"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B5E26C-8237-40CD-8720-D5332AA4E1EB}"/>
              </a:ext>
            </a:extLst>
          </p:cNvPr>
          <p:cNvSpPr/>
          <p:nvPr userDrawn="1"/>
        </p:nvSpPr>
        <p:spPr bwMode="auto">
          <a:xfrm>
            <a:off x="3351895" y="1602269"/>
            <a:ext cx="2669489"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812135E-B58E-46C8-9E0B-C983C805BE75}"/>
              </a:ext>
            </a:extLst>
          </p:cNvPr>
          <p:cNvSpPr/>
          <p:nvPr userDrawn="1"/>
        </p:nvSpPr>
        <p:spPr bwMode="auto">
          <a:xfrm>
            <a:off x="6162001" y="1602269"/>
            <a:ext cx="2669489"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E0A9B048-1FE1-4E32-8C29-490C7631F086}"/>
              </a:ext>
            </a:extLst>
          </p:cNvPr>
          <p:cNvSpPr/>
          <p:nvPr userDrawn="1"/>
        </p:nvSpPr>
        <p:spPr bwMode="auto">
          <a:xfrm>
            <a:off x="8982512" y="1602269"/>
            <a:ext cx="2669489"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7420575-C0C5-4D76-9755-C443914B53EF}"/>
              </a:ext>
            </a:extLst>
          </p:cNvPr>
          <p:cNvSpPr/>
          <p:nvPr userDrawn="1"/>
        </p:nvSpPr>
        <p:spPr bwMode="auto">
          <a:xfrm>
            <a:off x="539999" y="1541814"/>
            <a:ext cx="2669489" cy="89962"/>
          </a:xfrm>
          <a:prstGeom prst="rect">
            <a:avLst/>
          </a:prstGeom>
          <a:solidFill>
            <a:srgbClr val="CC0000"/>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FD1AC69-2FCC-4AD6-82A2-D9416EC28ADD}"/>
              </a:ext>
            </a:extLst>
          </p:cNvPr>
          <p:cNvSpPr/>
          <p:nvPr userDrawn="1"/>
        </p:nvSpPr>
        <p:spPr bwMode="auto">
          <a:xfrm>
            <a:off x="3341490" y="1541814"/>
            <a:ext cx="2669489" cy="89962"/>
          </a:xfrm>
          <a:prstGeom prst="rect">
            <a:avLst/>
          </a:prstGeom>
          <a:solidFill>
            <a:srgbClr val="D63333"/>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61FCF30-EACC-4C9D-83B3-BDA818DB167E}"/>
              </a:ext>
            </a:extLst>
          </p:cNvPr>
          <p:cNvSpPr/>
          <p:nvPr userDrawn="1"/>
        </p:nvSpPr>
        <p:spPr bwMode="auto">
          <a:xfrm>
            <a:off x="6151596" y="1541814"/>
            <a:ext cx="2669489" cy="89962"/>
          </a:xfrm>
          <a:prstGeom prst="rect">
            <a:avLst/>
          </a:prstGeom>
          <a:solidFill>
            <a:srgbClr val="E06666"/>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D716D532-305D-4F36-9967-966C8D69D829}"/>
              </a:ext>
            </a:extLst>
          </p:cNvPr>
          <p:cNvSpPr/>
          <p:nvPr userDrawn="1"/>
        </p:nvSpPr>
        <p:spPr bwMode="auto">
          <a:xfrm>
            <a:off x="8982512" y="1541814"/>
            <a:ext cx="2669489" cy="89962"/>
          </a:xfrm>
          <a:prstGeom prst="rect">
            <a:avLst/>
          </a:prstGeom>
          <a:solidFill>
            <a:srgbClr val="EB9999"/>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4" name="Text Placeholder 3">
            <a:extLst>
              <a:ext uri="{FF2B5EF4-FFF2-40B4-BE49-F238E27FC236}">
                <a16:creationId xmlns:a16="http://schemas.microsoft.com/office/drawing/2014/main" id="{96D0D087-970B-48D3-B7DB-30B5812B7702}"/>
              </a:ext>
            </a:extLst>
          </p:cNvPr>
          <p:cNvSpPr>
            <a:spLocks noGrp="1"/>
          </p:cNvSpPr>
          <p:nvPr>
            <p:ph type="body" sz="quarter" idx="17" hasCustomPrompt="1"/>
          </p:nvPr>
        </p:nvSpPr>
        <p:spPr>
          <a:xfrm>
            <a:off x="722500" y="3133725"/>
            <a:ext cx="2325499" cy="25316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0" name="Text Placeholder 3">
            <a:extLst>
              <a:ext uri="{FF2B5EF4-FFF2-40B4-BE49-F238E27FC236}">
                <a16:creationId xmlns:a16="http://schemas.microsoft.com/office/drawing/2014/main" id="{2A44210E-8B1B-47CF-B945-28687230943F}"/>
              </a:ext>
            </a:extLst>
          </p:cNvPr>
          <p:cNvSpPr>
            <a:spLocks noGrp="1"/>
          </p:cNvSpPr>
          <p:nvPr>
            <p:ph type="body" sz="quarter" idx="18" hasCustomPrompt="1"/>
          </p:nvPr>
        </p:nvSpPr>
        <p:spPr>
          <a:xfrm>
            <a:off x="3523889" y="3133725"/>
            <a:ext cx="2325499" cy="25316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1" name="Text Placeholder 3">
            <a:extLst>
              <a:ext uri="{FF2B5EF4-FFF2-40B4-BE49-F238E27FC236}">
                <a16:creationId xmlns:a16="http://schemas.microsoft.com/office/drawing/2014/main" id="{53B2EAB9-6C56-46A6-94AE-080814A92D6F}"/>
              </a:ext>
            </a:extLst>
          </p:cNvPr>
          <p:cNvSpPr>
            <a:spLocks noGrp="1"/>
          </p:cNvSpPr>
          <p:nvPr>
            <p:ph type="body" sz="quarter" idx="19" hasCustomPrompt="1"/>
          </p:nvPr>
        </p:nvSpPr>
        <p:spPr>
          <a:xfrm>
            <a:off x="6333995" y="3133725"/>
            <a:ext cx="2325499" cy="25316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2" name="Text Placeholder 3">
            <a:extLst>
              <a:ext uri="{FF2B5EF4-FFF2-40B4-BE49-F238E27FC236}">
                <a16:creationId xmlns:a16="http://schemas.microsoft.com/office/drawing/2014/main" id="{64C7436D-E67C-49D7-92E0-25F1C353151E}"/>
              </a:ext>
            </a:extLst>
          </p:cNvPr>
          <p:cNvSpPr>
            <a:spLocks noGrp="1"/>
          </p:cNvSpPr>
          <p:nvPr>
            <p:ph type="body" sz="quarter" idx="20" hasCustomPrompt="1"/>
          </p:nvPr>
        </p:nvSpPr>
        <p:spPr>
          <a:xfrm>
            <a:off x="9154506" y="3133725"/>
            <a:ext cx="2325499" cy="25316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22" name="Text Placeholder 3">
            <a:extLst>
              <a:ext uri="{FF2B5EF4-FFF2-40B4-BE49-F238E27FC236}">
                <a16:creationId xmlns:a16="http://schemas.microsoft.com/office/drawing/2014/main" id="{F53D9494-E84D-4274-B090-5047DA857886}"/>
              </a:ext>
            </a:extLst>
          </p:cNvPr>
          <p:cNvSpPr>
            <a:spLocks noGrp="1"/>
          </p:cNvSpPr>
          <p:nvPr>
            <p:ph type="body" sz="quarter" idx="21" hasCustomPrompt="1"/>
          </p:nvPr>
        </p:nvSpPr>
        <p:spPr>
          <a:xfrm>
            <a:off x="3523889" y="1848862"/>
            <a:ext cx="2325499" cy="1104939"/>
          </a:xfrm>
          <a:prstGeom prst="rect">
            <a:avLst/>
          </a:prstGeom>
        </p:spPr>
        <p:txBody>
          <a:bodyPr lIns="0" rIns="0">
            <a:normAutofit/>
          </a:bodyPr>
          <a:lstStyle>
            <a:lvl1pPr marL="0" indent="0">
              <a:buNone/>
              <a:defRPr sz="20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3" name="Text Placeholder 3">
            <a:extLst>
              <a:ext uri="{FF2B5EF4-FFF2-40B4-BE49-F238E27FC236}">
                <a16:creationId xmlns:a16="http://schemas.microsoft.com/office/drawing/2014/main" id="{32B011D8-A12D-4260-8BCD-32C4B62A6652}"/>
              </a:ext>
            </a:extLst>
          </p:cNvPr>
          <p:cNvSpPr>
            <a:spLocks noGrp="1"/>
          </p:cNvSpPr>
          <p:nvPr>
            <p:ph type="body" sz="quarter" idx="22" hasCustomPrompt="1"/>
          </p:nvPr>
        </p:nvSpPr>
        <p:spPr>
          <a:xfrm>
            <a:off x="722500" y="1848862"/>
            <a:ext cx="2325499" cy="1104939"/>
          </a:xfrm>
          <a:prstGeom prst="rect">
            <a:avLst/>
          </a:prstGeom>
        </p:spPr>
        <p:txBody>
          <a:bodyPr lIns="0" rIns="0">
            <a:normAutofit/>
          </a:bodyPr>
          <a:lstStyle>
            <a:lvl1pPr marL="0" indent="0">
              <a:buNone/>
              <a:defRPr sz="20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4" name="Text Placeholder 3">
            <a:extLst>
              <a:ext uri="{FF2B5EF4-FFF2-40B4-BE49-F238E27FC236}">
                <a16:creationId xmlns:a16="http://schemas.microsoft.com/office/drawing/2014/main" id="{CA555567-1373-4A5F-A5B4-E979479C8BCB}"/>
              </a:ext>
            </a:extLst>
          </p:cNvPr>
          <p:cNvSpPr>
            <a:spLocks noGrp="1"/>
          </p:cNvSpPr>
          <p:nvPr>
            <p:ph type="body" sz="quarter" idx="23" hasCustomPrompt="1"/>
          </p:nvPr>
        </p:nvSpPr>
        <p:spPr>
          <a:xfrm>
            <a:off x="6333995" y="1848862"/>
            <a:ext cx="2325499" cy="1104939"/>
          </a:xfrm>
          <a:prstGeom prst="rect">
            <a:avLst/>
          </a:prstGeom>
        </p:spPr>
        <p:txBody>
          <a:bodyPr lIns="0" rIns="0">
            <a:normAutofit/>
          </a:bodyPr>
          <a:lstStyle>
            <a:lvl1pPr marL="0" indent="0">
              <a:buNone/>
              <a:defRPr sz="20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5" name="Text Placeholder 3">
            <a:extLst>
              <a:ext uri="{FF2B5EF4-FFF2-40B4-BE49-F238E27FC236}">
                <a16:creationId xmlns:a16="http://schemas.microsoft.com/office/drawing/2014/main" id="{21F29D15-E19A-42F2-9F41-5C8D4CDF5683}"/>
              </a:ext>
            </a:extLst>
          </p:cNvPr>
          <p:cNvSpPr>
            <a:spLocks noGrp="1"/>
          </p:cNvSpPr>
          <p:nvPr>
            <p:ph type="body" sz="quarter" idx="24" hasCustomPrompt="1"/>
          </p:nvPr>
        </p:nvSpPr>
        <p:spPr>
          <a:xfrm>
            <a:off x="9144001" y="1848862"/>
            <a:ext cx="2325499" cy="1104939"/>
          </a:xfrm>
          <a:prstGeom prst="rect">
            <a:avLst/>
          </a:prstGeom>
        </p:spPr>
        <p:txBody>
          <a:bodyPr lIns="0" rIns="0">
            <a:normAutofit/>
          </a:bodyPr>
          <a:lstStyle>
            <a:lvl1pPr marL="0" indent="0">
              <a:buNone/>
              <a:defRPr sz="20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Tree>
    <p:extLst>
      <p:ext uri="{BB962C8B-B14F-4D97-AF65-F5344CB8AC3E}">
        <p14:creationId xmlns:p14="http://schemas.microsoft.com/office/powerpoint/2010/main" val="934581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ve Column Layou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C50D335-093D-4431-A415-ECE247E1C9F0}"/>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9" name="Picture 8">
            <a:extLst>
              <a:ext uri="{FF2B5EF4-FFF2-40B4-BE49-F238E27FC236}">
                <a16:creationId xmlns:a16="http://schemas.microsoft.com/office/drawing/2014/main" id="{21ED86D6-FA08-418C-BDAA-42BCE84983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9">
            <a:extLst>
              <a:ext uri="{FF2B5EF4-FFF2-40B4-BE49-F238E27FC236}">
                <a16:creationId xmlns:a16="http://schemas.microsoft.com/office/drawing/2014/main" id="{21572C64-A938-4871-B7AA-ECFFFE218301}"/>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3" name="Text Placeholder 19">
            <a:extLst>
              <a:ext uri="{FF2B5EF4-FFF2-40B4-BE49-F238E27FC236}">
                <a16:creationId xmlns:a16="http://schemas.microsoft.com/office/drawing/2014/main" id="{C0B635AD-FBE1-415B-BE2C-8E0B1751AF9E}"/>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0" name="Rectangle 9">
            <a:extLst>
              <a:ext uri="{FF2B5EF4-FFF2-40B4-BE49-F238E27FC236}">
                <a16:creationId xmlns:a16="http://schemas.microsoft.com/office/drawing/2014/main" id="{1695DE98-7564-4C19-A274-AAF2DF659E72}"/>
              </a:ext>
            </a:extLst>
          </p:cNvPr>
          <p:cNvSpPr/>
          <p:nvPr userDrawn="1"/>
        </p:nvSpPr>
        <p:spPr bwMode="auto">
          <a:xfrm>
            <a:off x="540000" y="1602269"/>
            <a:ext cx="2096814"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B5E26C-8237-40CD-8720-D5332AA4E1EB}"/>
              </a:ext>
            </a:extLst>
          </p:cNvPr>
          <p:cNvSpPr/>
          <p:nvPr userDrawn="1"/>
        </p:nvSpPr>
        <p:spPr bwMode="auto">
          <a:xfrm>
            <a:off x="2791220" y="1602269"/>
            <a:ext cx="2096814"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812135E-B58E-46C8-9E0B-C983C805BE75}"/>
              </a:ext>
            </a:extLst>
          </p:cNvPr>
          <p:cNvSpPr/>
          <p:nvPr userDrawn="1"/>
        </p:nvSpPr>
        <p:spPr bwMode="auto">
          <a:xfrm>
            <a:off x="5042441" y="1602269"/>
            <a:ext cx="2096814"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E0A9B048-1FE1-4E32-8C29-490C7631F086}"/>
              </a:ext>
            </a:extLst>
          </p:cNvPr>
          <p:cNvSpPr/>
          <p:nvPr userDrawn="1"/>
        </p:nvSpPr>
        <p:spPr bwMode="auto">
          <a:xfrm>
            <a:off x="7303186" y="1602269"/>
            <a:ext cx="2096814"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0945917-7EBB-4F18-AC4B-197B27F50479}"/>
              </a:ext>
            </a:extLst>
          </p:cNvPr>
          <p:cNvSpPr/>
          <p:nvPr userDrawn="1"/>
        </p:nvSpPr>
        <p:spPr bwMode="auto">
          <a:xfrm>
            <a:off x="9555186" y="1602269"/>
            <a:ext cx="2096814" cy="4402718"/>
          </a:xfrm>
          <a:prstGeom prst="rect">
            <a:avLst/>
          </a:prstGeom>
          <a:solidFill>
            <a:schemeClr val="bg1">
              <a:lumMod val="9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7420575-C0C5-4D76-9755-C443914B53EF}"/>
              </a:ext>
            </a:extLst>
          </p:cNvPr>
          <p:cNvSpPr/>
          <p:nvPr userDrawn="1"/>
        </p:nvSpPr>
        <p:spPr bwMode="auto">
          <a:xfrm>
            <a:off x="540000" y="1541814"/>
            <a:ext cx="2096814" cy="89962"/>
          </a:xfrm>
          <a:prstGeom prst="rect">
            <a:avLst/>
          </a:prstGeom>
          <a:solidFill>
            <a:srgbClr val="CC0000"/>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FD1AC69-2FCC-4AD6-82A2-D9416EC28ADD}"/>
              </a:ext>
            </a:extLst>
          </p:cNvPr>
          <p:cNvSpPr/>
          <p:nvPr userDrawn="1"/>
        </p:nvSpPr>
        <p:spPr bwMode="auto">
          <a:xfrm>
            <a:off x="2791220" y="1541814"/>
            <a:ext cx="2096814" cy="89962"/>
          </a:xfrm>
          <a:prstGeom prst="rect">
            <a:avLst/>
          </a:prstGeom>
          <a:solidFill>
            <a:srgbClr val="D63333"/>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61FCF30-EACC-4C9D-83B3-BDA818DB167E}"/>
              </a:ext>
            </a:extLst>
          </p:cNvPr>
          <p:cNvSpPr/>
          <p:nvPr userDrawn="1"/>
        </p:nvSpPr>
        <p:spPr bwMode="auto">
          <a:xfrm>
            <a:off x="5042441" y="1541814"/>
            <a:ext cx="2096814" cy="89962"/>
          </a:xfrm>
          <a:prstGeom prst="rect">
            <a:avLst/>
          </a:prstGeom>
          <a:solidFill>
            <a:srgbClr val="E06666"/>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D716D532-305D-4F36-9967-966C8D69D829}"/>
              </a:ext>
            </a:extLst>
          </p:cNvPr>
          <p:cNvSpPr/>
          <p:nvPr userDrawn="1"/>
        </p:nvSpPr>
        <p:spPr bwMode="auto">
          <a:xfrm>
            <a:off x="7303186" y="1541814"/>
            <a:ext cx="2096814" cy="89962"/>
          </a:xfrm>
          <a:prstGeom prst="rect">
            <a:avLst/>
          </a:prstGeom>
          <a:solidFill>
            <a:srgbClr val="EB9999"/>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4E70E9C2-76BB-441C-9601-FA38D2A1708A}"/>
              </a:ext>
            </a:extLst>
          </p:cNvPr>
          <p:cNvSpPr/>
          <p:nvPr userDrawn="1"/>
        </p:nvSpPr>
        <p:spPr bwMode="auto">
          <a:xfrm>
            <a:off x="9555186" y="1541814"/>
            <a:ext cx="2096814" cy="89962"/>
          </a:xfrm>
          <a:prstGeom prst="rect">
            <a:avLst/>
          </a:prstGeom>
          <a:solidFill>
            <a:srgbClr val="F5CCCC"/>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4" name="Text Placeholder 3">
            <a:extLst>
              <a:ext uri="{FF2B5EF4-FFF2-40B4-BE49-F238E27FC236}">
                <a16:creationId xmlns:a16="http://schemas.microsoft.com/office/drawing/2014/main" id="{96D0D087-970B-48D3-B7DB-30B5812B7702}"/>
              </a:ext>
            </a:extLst>
          </p:cNvPr>
          <p:cNvSpPr>
            <a:spLocks noGrp="1"/>
          </p:cNvSpPr>
          <p:nvPr>
            <p:ph type="body" sz="quarter" idx="17" hasCustomPrompt="1"/>
          </p:nvPr>
        </p:nvSpPr>
        <p:spPr>
          <a:xfrm>
            <a:off x="722501" y="2981325"/>
            <a:ext cx="1731600" cy="2781299"/>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6" name="Text Placeholder 3">
            <a:extLst>
              <a:ext uri="{FF2B5EF4-FFF2-40B4-BE49-F238E27FC236}">
                <a16:creationId xmlns:a16="http://schemas.microsoft.com/office/drawing/2014/main" id="{171C179C-73AF-4292-A072-1C4F01C10CF1}"/>
              </a:ext>
            </a:extLst>
          </p:cNvPr>
          <p:cNvSpPr>
            <a:spLocks noGrp="1"/>
          </p:cNvSpPr>
          <p:nvPr>
            <p:ph type="body" sz="quarter" idx="18" hasCustomPrompt="1"/>
          </p:nvPr>
        </p:nvSpPr>
        <p:spPr>
          <a:xfrm>
            <a:off x="2970507" y="2981325"/>
            <a:ext cx="1731600" cy="2781299"/>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7" name="Text Placeholder 3">
            <a:extLst>
              <a:ext uri="{FF2B5EF4-FFF2-40B4-BE49-F238E27FC236}">
                <a16:creationId xmlns:a16="http://schemas.microsoft.com/office/drawing/2014/main" id="{4FDF8CAB-AEC5-4C2B-871C-260F9BF2014B}"/>
              </a:ext>
            </a:extLst>
          </p:cNvPr>
          <p:cNvSpPr>
            <a:spLocks noGrp="1"/>
          </p:cNvSpPr>
          <p:nvPr>
            <p:ph type="body" sz="quarter" idx="19" hasCustomPrompt="1"/>
          </p:nvPr>
        </p:nvSpPr>
        <p:spPr>
          <a:xfrm>
            <a:off x="5225048" y="2981325"/>
            <a:ext cx="1731600" cy="2781299"/>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8" name="Text Placeholder 3">
            <a:extLst>
              <a:ext uri="{FF2B5EF4-FFF2-40B4-BE49-F238E27FC236}">
                <a16:creationId xmlns:a16="http://schemas.microsoft.com/office/drawing/2014/main" id="{F9E39AFD-7328-428F-9202-FFF30D570823}"/>
              </a:ext>
            </a:extLst>
          </p:cNvPr>
          <p:cNvSpPr>
            <a:spLocks noGrp="1"/>
          </p:cNvSpPr>
          <p:nvPr>
            <p:ph type="body" sz="quarter" idx="20" hasCustomPrompt="1"/>
          </p:nvPr>
        </p:nvSpPr>
        <p:spPr>
          <a:xfrm>
            <a:off x="7485793" y="2981325"/>
            <a:ext cx="1731600" cy="2781299"/>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39" name="Text Placeholder 3">
            <a:extLst>
              <a:ext uri="{FF2B5EF4-FFF2-40B4-BE49-F238E27FC236}">
                <a16:creationId xmlns:a16="http://schemas.microsoft.com/office/drawing/2014/main" id="{89AFFBFD-38A2-441A-8B05-3F942D95006F}"/>
              </a:ext>
            </a:extLst>
          </p:cNvPr>
          <p:cNvSpPr>
            <a:spLocks noGrp="1"/>
          </p:cNvSpPr>
          <p:nvPr>
            <p:ph type="body" sz="quarter" idx="21" hasCustomPrompt="1"/>
          </p:nvPr>
        </p:nvSpPr>
        <p:spPr>
          <a:xfrm>
            <a:off x="9737899" y="2981325"/>
            <a:ext cx="1731600" cy="2781299"/>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22" name="Text Placeholder 3">
            <a:extLst>
              <a:ext uri="{FF2B5EF4-FFF2-40B4-BE49-F238E27FC236}">
                <a16:creationId xmlns:a16="http://schemas.microsoft.com/office/drawing/2014/main" id="{120ABCAD-830B-4311-8C73-C3423F1AFBE8}"/>
              </a:ext>
            </a:extLst>
          </p:cNvPr>
          <p:cNvSpPr>
            <a:spLocks noGrp="1"/>
          </p:cNvSpPr>
          <p:nvPr>
            <p:ph type="body" sz="quarter" idx="22" hasCustomPrompt="1"/>
          </p:nvPr>
        </p:nvSpPr>
        <p:spPr>
          <a:xfrm>
            <a:off x="722500" y="1848862"/>
            <a:ext cx="1731601" cy="980063"/>
          </a:xfrm>
          <a:prstGeom prst="rect">
            <a:avLst/>
          </a:prstGeom>
        </p:spPr>
        <p:txBody>
          <a:bodyPr lIns="0" rIns="0">
            <a:normAutofit/>
          </a:bodyPr>
          <a:lstStyle>
            <a:lvl1pPr marL="0" indent="0">
              <a:buNone/>
              <a:defRPr sz="18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3" name="Text Placeholder 3">
            <a:extLst>
              <a:ext uri="{FF2B5EF4-FFF2-40B4-BE49-F238E27FC236}">
                <a16:creationId xmlns:a16="http://schemas.microsoft.com/office/drawing/2014/main" id="{126FE9FE-1892-4F0F-8C45-638EBD961E76}"/>
              </a:ext>
            </a:extLst>
          </p:cNvPr>
          <p:cNvSpPr>
            <a:spLocks noGrp="1"/>
          </p:cNvSpPr>
          <p:nvPr>
            <p:ph type="body" sz="quarter" idx="23" hasCustomPrompt="1"/>
          </p:nvPr>
        </p:nvSpPr>
        <p:spPr>
          <a:xfrm>
            <a:off x="2945425" y="1848862"/>
            <a:ext cx="1731601" cy="980063"/>
          </a:xfrm>
          <a:prstGeom prst="rect">
            <a:avLst/>
          </a:prstGeom>
        </p:spPr>
        <p:txBody>
          <a:bodyPr lIns="0" rIns="0">
            <a:normAutofit/>
          </a:bodyPr>
          <a:lstStyle>
            <a:lvl1pPr marL="0" indent="0">
              <a:buNone/>
              <a:defRPr sz="18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4" name="Text Placeholder 3">
            <a:extLst>
              <a:ext uri="{FF2B5EF4-FFF2-40B4-BE49-F238E27FC236}">
                <a16:creationId xmlns:a16="http://schemas.microsoft.com/office/drawing/2014/main" id="{7E7F8117-5FE7-4130-9400-803779F628E5}"/>
              </a:ext>
            </a:extLst>
          </p:cNvPr>
          <p:cNvSpPr>
            <a:spLocks noGrp="1"/>
          </p:cNvSpPr>
          <p:nvPr>
            <p:ph type="body" sz="quarter" idx="24" hasCustomPrompt="1"/>
          </p:nvPr>
        </p:nvSpPr>
        <p:spPr>
          <a:xfrm>
            <a:off x="5225047" y="1848862"/>
            <a:ext cx="1731601" cy="980063"/>
          </a:xfrm>
          <a:prstGeom prst="rect">
            <a:avLst/>
          </a:prstGeom>
        </p:spPr>
        <p:txBody>
          <a:bodyPr lIns="0" rIns="0">
            <a:normAutofit/>
          </a:bodyPr>
          <a:lstStyle>
            <a:lvl1pPr marL="0" indent="0">
              <a:buNone/>
              <a:defRPr sz="18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6" name="Text Placeholder 3">
            <a:extLst>
              <a:ext uri="{FF2B5EF4-FFF2-40B4-BE49-F238E27FC236}">
                <a16:creationId xmlns:a16="http://schemas.microsoft.com/office/drawing/2014/main" id="{248A6166-8F83-433D-81E0-BDB4E7DE3091}"/>
              </a:ext>
            </a:extLst>
          </p:cNvPr>
          <p:cNvSpPr>
            <a:spLocks noGrp="1"/>
          </p:cNvSpPr>
          <p:nvPr>
            <p:ph type="body" sz="quarter" idx="25" hasCustomPrompt="1"/>
          </p:nvPr>
        </p:nvSpPr>
        <p:spPr>
          <a:xfrm>
            <a:off x="7485792" y="1848862"/>
            <a:ext cx="1731601" cy="980063"/>
          </a:xfrm>
          <a:prstGeom prst="rect">
            <a:avLst/>
          </a:prstGeom>
        </p:spPr>
        <p:txBody>
          <a:bodyPr lIns="0" rIns="0">
            <a:normAutofit/>
          </a:bodyPr>
          <a:lstStyle>
            <a:lvl1pPr marL="0" indent="0">
              <a:buNone/>
              <a:defRPr sz="18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
        <p:nvSpPr>
          <p:cNvPr id="27" name="Text Placeholder 3">
            <a:extLst>
              <a:ext uri="{FF2B5EF4-FFF2-40B4-BE49-F238E27FC236}">
                <a16:creationId xmlns:a16="http://schemas.microsoft.com/office/drawing/2014/main" id="{6512ED87-CAA5-410C-92CC-F3B72EF9E622}"/>
              </a:ext>
            </a:extLst>
          </p:cNvPr>
          <p:cNvSpPr>
            <a:spLocks noGrp="1"/>
          </p:cNvSpPr>
          <p:nvPr>
            <p:ph type="body" sz="quarter" idx="26" hasCustomPrompt="1"/>
          </p:nvPr>
        </p:nvSpPr>
        <p:spPr>
          <a:xfrm>
            <a:off x="9737899" y="1848862"/>
            <a:ext cx="1731601" cy="980063"/>
          </a:xfrm>
          <a:prstGeom prst="rect">
            <a:avLst/>
          </a:prstGeom>
        </p:spPr>
        <p:txBody>
          <a:bodyPr lIns="0" rIns="0">
            <a:normAutofit/>
          </a:bodyPr>
          <a:lstStyle>
            <a:lvl1pPr marL="0" indent="0">
              <a:buNone/>
              <a:defRPr sz="1800" b="1">
                <a:solidFill>
                  <a:srgbClr val="CC0000"/>
                </a:solidFill>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Title</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defRPr/>
            </a:pPr>
            <a:r>
              <a:rPr lang="en-US"/>
              <a:t>Title</a:t>
            </a:r>
          </a:p>
        </p:txBody>
      </p:sp>
    </p:spTree>
    <p:extLst>
      <p:ext uri="{BB962C8B-B14F-4D97-AF65-F5344CB8AC3E}">
        <p14:creationId xmlns:p14="http://schemas.microsoft.com/office/powerpoint/2010/main" val="1757625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blank slid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C50D335-093D-4431-A415-ECE247E1C9F0}"/>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9" name="Picture 8">
            <a:extLst>
              <a:ext uri="{FF2B5EF4-FFF2-40B4-BE49-F238E27FC236}">
                <a16:creationId xmlns:a16="http://schemas.microsoft.com/office/drawing/2014/main" id="{21ED86D6-FA08-418C-BDAA-42BCE84983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9">
            <a:extLst>
              <a:ext uri="{FF2B5EF4-FFF2-40B4-BE49-F238E27FC236}">
                <a16:creationId xmlns:a16="http://schemas.microsoft.com/office/drawing/2014/main" id="{21572C64-A938-4871-B7AA-ECFFFE218301}"/>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3" name="Text Placeholder 19">
            <a:extLst>
              <a:ext uri="{FF2B5EF4-FFF2-40B4-BE49-F238E27FC236}">
                <a16:creationId xmlns:a16="http://schemas.microsoft.com/office/drawing/2014/main" id="{C0B635AD-FBE1-415B-BE2C-8E0B1751AF9E}"/>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8" name="Text Placeholder 3">
            <a:extLst>
              <a:ext uri="{FF2B5EF4-FFF2-40B4-BE49-F238E27FC236}">
                <a16:creationId xmlns:a16="http://schemas.microsoft.com/office/drawing/2014/main" id="{534D8BEA-48E7-4953-9448-2F390ED08286}"/>
              </a:ext>
            </a:extLst>
          </p:cNvPr>
          <p:cNvSpPr>
            <a:spLocks noGrp="1"/>
          </p:cNvSpPr>
          <p:nvPr>
            <p:ph type="body" sz="quarter" idx="17" hasCustomPrompt="1"/>
          </p:nvPr>
        </p:nvSpPr>
        <p:spPr>
          <a:xfrm>
            <a:off x="539999" y="1721958"/>
            <a:ext cx="11148065"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Tree>
    <p:extLst>
      <p:ext uri="{BB962C8B-B14F-4D97-AF65-F5344CB8AC3E}">
        <p14:creationId xmlns:p14="http://schemas.microsoft.com/office/powerpoint/2010/main" val="1304829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y blank slide">
    <p:bg>
      <p:bgPr>
        <a:solidFill>
          <a:srgbClr val="F2F2F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709B80-8364-47AB-9CF5-F5A085716F2B}"/>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9" name="Picture 8">
            <a:extLst>
              <a:ext uri="{FF2B5EF4-FFF2-40B4-BE49-F238E27FC236}">
                <a16:creationId xmlns:a16="http://schemas.microsoft.com/office/drawing/2014/main" id="{FB044491-389F-4845-B4CB-C3ED149F20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9">
            <a:extLst>
              <a:ext uri="{FF2B5EF4-FFF2-40B4-BE49-F238E27FC236}">
                <a16:creationId xmlns:a16="http://schemas.microsoft.com/office/drawing/2014/main" id="{D712CC69-3C6C-4D8A-84A9-65D8E16AD903}"/>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1" name="Text Placeholder 19">
            <a:extLst>
              <a:ext uri="{FF2B5EF4-FFF2-40B4-BE49-F238E27FC236}">
                <a16:creationId xmlns:a16="http://schemas.microsoft.com/office/drawing/2014/main" id="{42DB084E-2658-4E76-BEA0-D8FCAD8D5C5E}"/>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6" name="Text Placeholder 3">
            <a:extLst>
              <a:ext uri="{FF2B5EF4-FFF2-40B4-BE49-F238E27FC236}">
                <a16:creationId xmlns:a16="http://schemas.microsoft.com/office/drawing/2014/main" id="{3CF9CE71-A08E-48AA-8E9C-64380E81C1D3}"/>
              </a:ext>
            </a:extLst>
          </p:cNvPr>
          <p:cNvSpPr>
            <a:spLocks noGrp="1"/>
          </p:cNvSpPr>
          <p:nvPr>
            <p:ph type="body" sz="quarter" idx="17" hasCustomPrompt="1"/>
          </p:nvPr>
        </p:nvSpPr>
        <p:spPr>
          <a:xfrm>
            <a:off x="539999" y="1721958"/>
            <a:ext cx="11148065"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Tree>
    <p:extLst>
      <p:ext uri="{BB962C8B-B14F-4D97-AF65-F5344CB8AC3E}">
        <p14:creationId xmlns:p14="http://schemas.microsoft.com/office/powerpoint/2010/main" val="1129034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C1F6AA-2F83-4171-A718-607159E28B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49" y="3173"/>
            <a:ext cx="12170702" cy="6851655"/>
          </a:xfrm>
          <a:prstGeom prst="rect">
            <a:avLst/>
          </a:prstGeom>
        </p:spPr>
      </p:pic>
      <p:pic>
        <p:nvPicPr>
          <p:cNvPr id="8" name="Picture 7">
            <a:extLst>
              <a:ext uri="{FF2B5EF4-FFF2-40B4-BE49-F238E27FC236}">
                <a16:creationId xmlns:a16="http://schemas.microsoft.com/office/drawing/2014/main" id="{0C7F6F3E-0FA0-4CBD-A94F-F6F0C234F5F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906C870-0EE2-4102-8169-D64D5794F1AA}"/>
              </a:ext>
            </a:extLst>
          </p:cNvPr>
          <p:cNvSpPr>
            <a:spLocks noGrp="1" noChangeArrowheads="1"/>
          </p:cNvSpPr>
          <p:nvPr>
            <p:ph type="ctrTitle" hasCustomPrompt="1"/>
          </p:nvPr>
        </p:nvSpPr>
        <p:spPr>
          <a:xfrm>
            <a:off x="1891415" y="2945198"/>
            <a:ext cx="3728335" cy="388552"/>
          </a:xfrm>
          <a:prstGeom prst="rect">
            <a:avLst/>
          </a:prstGeom>
        </p:spPr>
        <p:txBody>
          <a:bodyPr anchor="ctr">
            <a:noAutofit/>
          </a:bodyPr>
          <a:lstStyle>
            <a:lvl1pPr algn="l">
              <a:defRPr sz="1800" b="0" baseline="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US" altLang="en-US" noProof="0"/>
              <a:t>Brought to you by</a:t>
            </a:r>
            <a:endParaRPr lang="en-GB" altLang="en-US" noProof="0"/>
          </a:p>
        </p:txBody>
      </p:sp>
      <p:sp>
        <p:nvSpPr>
          <p:cNvPr id="3" name="Text Placeholder 2">
            <a:extLst>
              <a:ext uri="{FF2B5EF4-FFF2-40B4-BE49-F238E27FC236}">
                <a16:creationId xmlns:a16="http://schemas.microsoft.com/office/drawing/2014/main" id="{12085886-90B8-4B71-9450-23A0EC7FC2CC}"/>
              </a:ext>
            </a:extLst>
          </p:cNvPr>
          <p:cNvSpPr>
            <a:spLocks noGrp="1"/>
          </p:cNvSpPr>
          <p:nvPr>
            <p:ph type="body" sz="quarter" idx="10" hasCustomPrompt="1"/>
          </p:nvPr>
        </p:nvSpPr>
        <p:spPr>
          <a:xfrm>
            <a:off x="1890713" y="3333750"/>
            <a:ext cx="5643562" cy="388552"/>
          </a:xfrm>
          <a:prstGeom prst="rect">
            <a:avLst/>
          </a:prstGeom>
        </p:spPr>
        <p:txBody>
          <a:bodyPr>
            <a:normAutofit/>
          </a:bodyPr>
          <a:lstStyle>
            <a:lvl1pPr marL="0" indent="0">
              <a:buNone/>
              <a:defRPr sz="2000" b="1">
                <a:solidFill>
                  <a:srgbClr val="CC0000"/>
                </a:solidFill>
                <a:latin typeface="Arial" panose="020B0604020202020204" pitchFamily="34" charset="0"/>
                <a:cs typeface="Arial" panose="020B0604020202020204" pitchFamily="34" charset="0"/>
              </a:defRPr>
            </a:lvl1pPr>
          </a:lstStyle>
          <a:p>
            <a:pPr lvl="0"/>
            <a:r>
              <a:rPr lang="en-SG"/>
              <a:t>Team and Business unit name</a:t>
            </a:r>
          </a:p>
        </p:txBody>
      </p:sp>
    </p:spTree>
    <p:extLst>
      <p:ext uri="{BB962C8B-B14F-4D97-AF65-F5344CB8AC3E}">
        <p14:creationId xmlns:p14="http://schemas.microsoft.com/office/powerpoint/2010/main" val="408084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034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Divider Slide">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F353C6A0-03B1-4FE7-9A0D-AAE2FEC66F9C}"/>
              </a:ext>
            </a:extLst>
          </p:cNvPr>
          <p:cNvSpPr>
            <a:spLocks noChangeArrowheads="1"/>
          </p:cNvSpPr>
          <p:nvPr userDrawn="1"/>
        </p:nvSpPr>
        <p:spPr bwMode="auto">
          <a:xfrm>
            <a:off x="1588" y="1719263"/>
            <a:ext cx="12190412" cy="3424238"/>
          </a:xfrm>
          <a:prstGeom prst="rect">
            <a:avLst/>
          </a:prstGeom>
          <a:solidFill>
            <a:srgbClr val="E40F1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2" name="Rectangle 15">
            <a:extLst>
              <a:ext uri="{FF2B5EF4-FFF2-40B4-BE49-F238E27FC236}">
                <a16:creationId xmlns:a16="http://schemas.microsoft.com/office/drawing/2014/main" id="{9B22FC18-EDCF-42A2-9294-C4C99D29F81F}"/>
              </a:ext>
            </a:extLst>
          </p:cNvPr>
          <p:cNvSpPr>
            <a:spLocks noChangeArrowheads="1"/>
          </p:cNvSpPr>
          <p:nvPr userDrawn="1"/>
        </p:nvSpPr>
        <p:spPr bwMode="auto">
          <a:xfrm>
            <a:off x="1588" y="0"/>
            <a:ext cx="4484688" cy="1719263"/>
          </a:xfrm>
          <a:prstGeom prst="rect">
            <a:avLst/>
          </a:prstGeom>
          <a:solidFill>
            <a:srgbClr val="E5E5E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3" name="Rectangle 16">
            <a:extLst>
              <a:ext uri="{FF2B5EF4-FFF2-40B4-BE49-F238E27FC236}">
                <a16:creationId xmlns:a16="http://schemas.microsoft.com/office/drawing/2014/main" id="{2DAB3E81-DF64-4EB4-A0B8-0A61C24C8F74}"/>
              </a:ext>
            </a:extLst>
          </p:cNvPr>
          <p:cNvSpPr>
            <a:spLocks noChangeArrowheads="1"/>
          </p:cNvSpPr>
          <p:nvPr userDrawn="1"/>
        </p:nvSpPr>
        <p:spPr bwMode="auto">
          <a:xfrm>
            <a:off x="4486276" y="0"/>
            <a:ext cx="7704138" cy="171926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5" name="Rectangle 18">
            <a:extLst>
              <a:ext uri="{FF2B5EF4-FFF2-40B4-BE49-F238E27FC236}">
                <a16:creationId xmlns:a16="http://schemas.microsoft.com/office/drawing/2014/main" id="{201EB399-DBB2-4895-8C4E-88AC5C054E1C}"/>
              </a:ext>
            </a:extLst>
          </p:cNvPr>
          <p:cNvSpPr>
            <a:spLocks noChangeArrowheads="1"/>
          </p:cNvSpPr>
          <p:nvPr userDrawn="1"/>
        </p:nvSpPr>
        <p:spPr bwMode="auto">
          <a:xfrm>
            <a:off x="1588" y="5138738"/>
            <a:ext cx="4465638" cy="171926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6" name="Rectangle 19">
            <a:extLst>
              <a:ext uri="{FF2B5EF4-FFF2-40B4-BE49-F238E27FC236}">
                <a16:creationId xmlns:a16="http://schemas.microsoft.com/office/drawing/2014/main" id="{5A2A3435-B050-444E-8FE1-11EF9ABD002F}"/>
              </a:ext>
            </a:extLst>
          </p:cNvPr>
          <p:cNvSpPr>
            <a:spLocks noChangeArrowheads="1"/>
          </p:cNvSpPr>
          <p:nvPr userDrawn="1"/>
        </p:nvSpPr>
        <p:spPr bwMode="auto">
          <a:xfrm>
            <a:off x="4467226" y="5138738"/>
            <a:ext cx="2562225" cy="1719263"/>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7" name="Rectangle 20">
            <a:extLst>
              <a:ext uri="{FF2B5EF4-FFF2-40B4-BE49-F238E27FC236}">
                <a16:creationId xmlns:a16="http://schemas.microsoft.com/office/drawing/2014/main" id="{55747276-7DFD-4059-A5ED-062894BB1C8D}"/>
              </a:ext>
            </a:extLst>
          </p:cNvPr>
          <p:cNvSpPr>
            <a:spLocks noChangeArrowheads="1"/>
          </p:cNvSpPr>
          <p:nvPr userDrawn="1"/>
        </p:nvSpPr>
        <p:spPr bwMode="auto">
          <a:xfrm>
            <a:off x="7029451" y="5138738"/>
            <a:ext cx="5160963" cy="1719263"/>
          </a:xfrm>
          <a:prstGeom prst="rect">
            <a:avLst/>
          </a:prstGeom>
          <a:solidFill>
            <a:srgbClr val="E5E5E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SG"/>
          </a:p>
        </p:txBody>
      </p:sp>
      <p:sp>
        <p:nvSpPr>
          <p:cNvPr id="38" name="Rectangle 2">
            <a:extLst>
              <a:ext uri="{FF2B5EF4-FFF2-40B4-BE49-F238E27FC236}">
                <a16:creationId xmlns:a16="http://schemas.microsoft.com/office/drawing/2014/main" id="{72A9CDCF-D06D-438B-B4B9-DBB390E47AC4}"/>
              </a:ext>
            </a:extLst>
          </p:cNvPr>
          <p:cNvSpPr>
            <a:spLocks noGrp="1" noChangeArrowheads="1"/>
          </p:cNvSpPr>
          <p:nvPr>
            <p:ph type="ctrTitle" hasCustomPrompt="1"/>
          </p:nvPr>
        </p:nvSpPr>
        <p:spPr>
          <a:xfrm>
            <a:off x="2120015" y="2945198"/>
            <a:ext cx="4576060" cy="533394"/>
          </a:xfrm>
          <a:prstGeom prst="rect">
            <a:avLst/>
          </a:prstGeom>
        </p:spPr>
        <p:txBody>
          <a:bodyPr anchor="t">
            <a:noAutofit/>
          </a:bodyPr>
          <a:lstStyle>
            <a:lvl1pPr algn="l">
              <a:defRPr sz="2800" b="0" baseline="0">
                <a:solidFill>
                  <a:schemeClr val="bg1"/>
                </a:solidFill>
                <a:latin typeface="Arial" panose="020B0604020202020204" pitchFamily="34" charset="0"/>
                <a:cs typeface="Arial" panose="020B0604020202020204" pitchFamily="34" charset="0"/>
              </a:defRPr>
            </a:lvl1pPr>
          </a:lstStyle>
          <a:p>
            <a:pPr lvl="0"/>
            <a:r>
              <a:rPr lang="en-US" altLang="en-US" noProof="0"/>
              <a:t>Divider slide title</a:t>
            </a:r>
            <a:endParaRPr lang="en-GB" altLang="en-US" noProof="0"/>
          </a:p>
        </p:txBody>
      </p:sp>
      <p:sp>
        <p:nvSpPr>
          <p:cNvPr id="39" name="Rectangle 16">
            <a:extLst>
              <a:ext uri="{FF2B5EF4-FFF2-40B4-BE49-F238E27FC236}">
                <a16:creationId xmlns:a16="http://schemas.microsoft.com/office/drawing/2014/main" id="{E3680405-D276-45B3-ADC5-E5BAABAA1A65}"/>
              </a:ext>
            </a:extLst>
          </p:cNvPr>
          <p:cNvSpPr>
            <a:spLocks noGrp="1" noChangeArrowheads="1"/>
          </p:cNvSpPr>
          <p:nvPr>
            <p:ph type="subTitle" idx="1" hasCustomPrompt="1"/>
          </p:nvPr>
        </p:nvSpPr>
        <p:spPr>
          <a:xfrm>
            <a:off x="2120015" y="3478592"/>
            <a:ext cx="4576060" cy="384100"/>
          </a:xfrm>
          <a:prstGeom prst="rect">
            <a:avLst/>
          </a:prstGeom>
          <a:extLst>
            <a:ext uri="{909E8E84-426E-40DD-AFC4-6F175D3DCCD1}">
              <a14:hiddenFill xmlns:a14="http://schemas.microsoft.com/office/drawing/2010/main">
                <a:solidFill>
                  <a:schemeClr val="accent1"/>
                </a:solidFill>
              </a14:hiddenFill>
            </a:ext>
          </a:extLst>
        </p:spPr>
        <p:txBody>
          <a:bodyPr anchor="t">
            <a:noAutofit/>
          </a:bodyPr>
          <a:lstStyle>
            <a:lvl1pPr marL="0" indent="0" algn="l">
              <a:buFont typeface="Wingdings" panose="05000000000000000000" pitchFamily="2" charset="2"/>
              <a:buNone/>
              <a:defRPr sz="1600" b="0" baseline="0">
                <a:solidFill>
                  <a:schemeClr val="bg1"/>
                </a:solidFill>
                <a:latin typeface="Arial" panose="020B0604020202020204" pitchFamily="34" charset="0"/>
                <a:cs typeface="Arial" panose="020B0604020202020204" pitchFamily="34" charset="0"/>
              </a:defRPr>
            </a:lvl1pPr>
          </a:lstStyle>
          <a:p>
            <a:pPr lvl="0"/>
            <a:r>
              <a:rPr lang="en-US" altLang="en-US" noProof="0"/>
              <a:t>Divider slide subtitle if any</a:t>
            </a:r>
            <a:endParaRPr lang="en-GB" altLang="en-US" noProof="0"/>
          </a:p>
        </p:txBody>
      </p:sp>
      <p:pic>
        <p:nvPicPr>
          <p:cNvPr id="40" name="Picture 8">
            <a:extLst>
              <a:ext uri="{FF2B5EF4-FFF2-40B4-BE49-F238E27FC236}">
                <a16:creationId xmlns:a16="http://schemas.microsoft.com/office/drawing/2014/main" id="{5C1FB32F-853E-446E-94C8-936B99D27B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 Placeholder 2">
            <a:extLst>
              <a:ext uri="{FF2B5EF4-FFF2-40B4-BE49-F238E27FC236}">
                <a16:creationId xmlns:a16="http://schemas.microsoft.com/office/drawing/2014/main" id="{D22881DE-A67C-457D-A00B-7BA9D3FD7639}"/>
              </a:ext>
            </a:extLst>
          </p:cNvPr>
          <p:cNvSpPr>
            <a:spLocks noGrp="1"/>
          </p:cNvSpPr>
          <p:nvPr>
            <p:ph type="body" sz="quarter" idx="12" hasCustomPrompt="1"/>
          </p:nvPr>
        </p:nvSpPr>
        <p:spPr>
          <a:xfrm>
            <a:off x="919864" y="2805374"/>
            <a:ext cx="1200151" cy="1109967"/>
          </a:xfrm>
          <a:prstGeom prst="rect">
            <a:avLst/>
          </a:prstGeom>
        </p:spPr>
        <p:txBody>
          <a:bodyPr lIns="0" tIns="0" rIns="0" bIns="0">
            <a:noAutofit/>
          </a:bodyPr>
          <a:lstStyle>
            <a:lvl1pPr marL="0" indent="0">
              <a:buNone/>
              <a:defRPr sz="7500">
                <a:solidFill>
                  <a:schemeClr val="bg1"/>
                </a:solidFill>
                <a:latin typeface="Arial" panose="020B0604020202020204" pitchFamily="34" charset="0"/>
                <a:cs typeface="Arial" panose="020B0604020202020204" pitchFamily="34" charset="0"/>
              </a:defRPr>
            </a:lvl1pPr>
            <a:lvl2pPr marL="457200" indent="0">
              <a:buNone/>
              <a:defRPr>
                <a:solidFill>
                  <a:schemeClr val="bg1"/>
                </a:solidFill>
                <a:latin typeface="Arial" panose="020B0604020202020204" pitchFamily="34" charset="0"/>
                <a:cs typeface="Arial" panose="020B0604020202020204" pitchFamily="34" charset="0"/>
              </a:defRPr>
            </a:lvl2pPr>
            <a:lvl3pPr marL="914400" indent="0">
              <a:buNone/>
              <a:defRPr>
                <a:solidFill>
                  <a:schemeClr val="bg1"/>
                </a:solidFill>
                <a:latin typeface="Arial" panose="020B0604020202020204" pitchFamily="34" charset="0"/>
                <a:cs typeface="Arial" panose="020B0604020202020204" pitchFamily="34" charset="0"/>
              </a:defRPr>
            </a:lvl3pPr>
            <a:lvl4pPr marL="1371600" indent="0">
              <a:buNone/>
              <a:defRPr>
                <a:solidFill>
                  <a:schemeClr val="bg1"/>
                </a:solidFill>
                <a:latin typeface="Arial" panose="020B0604020202020204" pitchFamily="34" charset="0"/>
                <a:cs typeface="Arial" panose="020B0604020202020204" pitchFamily="34" charset="0"/>
              </a:defRPr>
            </a:lvl4pPr>
            <a:lvl5pPr marL="1828800" indent="0">
              <a:buNone/>
              <a:defRPr>
                <a:solidFill>
                  <a:schemeClr val="bg1"/>
                </a:solidFill>
                <a:latin typeface="Arial" panose="020B0604020202020204" pitchFamily="34" charset="0"/>
                <a:cs typeface="Arial" panose="020B0604020202020204" pitchFamily="34" charset="0"/>
              </a:defRPr>
            </a:lvl5pPr>
          </a:lstStyle>
          <a:p>
            <a:pPr lvl="0"/>
            <a:r>
              <a:rPr lang="en-US"/>
              <a:t>01</a:t>
            </a:r>
            <a:endParaRPr lang="en-SG"/>
          </a:p>
        </p:txBody>
      </p:sp>
      <p:sp>
        <p:nvSpPr>
          <p:cNvPr id="15" name="Slide Number Placeholder 6">
            <a:extLst>
              <a:ext uri="{FF2B5EF4-FFF2-40B4-BE49-F238E27FC236}">
                <a16:creationId xmlns:a16="http://schemas.microsoft.com/office/drawing/2014/main" id="{A0859828-FEE3-40A6-8209-81255C560916}"/>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
        <p:nvSpPr>
          <p:cNvPr id="16" name="Freeform 9">
            <a:extLst>
              <a:ext uri="{FF2B5EF4-FFF2-40B4-BE49-F238E27FC236}">
                <a16:creationId xmlns:a16="http://schemas.microsoft.com/office/drawing/2014/main" id="{99E0E1CA-4ED2-4E7A-9D37-B2DEA334D80D}"/>
              </a:ext>
            </a:extLst>
          </p:cNvPr>
          <p:cNvSpPr>
            <a:spLocks/>
          </p:cNvSpPr>
          <p:nvPr userDrawn="1"/>
        </p:nvSpPr>
        <p:spPr bwMode="auto">
          <a:xfrm>
            <a:off x="10339054" y="2091268"/>
            <a:ext cx="2340000" cy="2340000"/>
          </a:xfrm>
          <a:custGeom>
            <a:avLst/>
            <a:gdLst>
              <a:gd name="T0" fmla="*/ 1 w 1053"/>
              <a:gd name="T1" fmla="*/ 0 h 1053"/>
              <a:gd name="T2" fmla="*/ 0 w 1053"/>
              <a:gd name="T3" fmla="*/ 1 h 1053"/>
              <a:gd name="T4" fmla="*/ 342 w 1053"/>
              <a:gd name="T5" fmla="*/ 409 h 1053"/>
              <a:gd name="T6" fmla="*/ 396 w 1053"/>
              <a:gd name="T7" fmla="*/ 526 h 1053"/>
              <a:gd name="T8" fmla="*/ 342 w 1053"/>
              <a:gd name="T9" fmla="*/ 644 h 1053"/>
              <a:gd name="T10" fmla="*/ 0 w 1053"/>
              <a:gd name="T11" fmla="*/ 1052 h 1053"/>
              <a:gd name="T12" fmla="*/ 1 w 1053"/>
              <a:gd name="T13" fmla="*/ 1053 h 1053"/>
              <a:gd name="T14" fmla="*/ 409 w 1053"/>
              <a:gd name="T15" fmla="*/ 711 h 1053"/>
              <a:gd name="T16" fmla="*/ 526 w 1053"/>
              <a:gd name="T17" fmla="*/ 657 h 1053"/>
              <a:gd name="T18" fmla="*/ 644 w 1053"/>
              <a:gd name="T19" fmla="*/ 711 h 1053"/>
              <a:gd name="T20" fmla="*/ 1052 w 1053"/>
              <a:gd name="T21" fmla="*/ 1053 h 1053"/>
              <a:gd name="T22" fmla="*/ 1053 w 1053"/>
              <a:gd name="T23" fmla="*/ 1052 h 1053"/>
              <a:gd name="T24" fmla="*/ 711 w 1053"/>
              <a:gd name="T25" fmla="*/ 644 h 1053"/>
              <a:gd name="T26" fmla="*/ 657 w 1053"/>
              <a:gd name="T27" fmla="*/ 526 h 1053"/>
              <a:gd name="T28" fmla="*/ 711 w 1053"/>
              <a:gd name="T29" fmla="*/ 409 h 1053"/>
              <a:gd name="T30" fmla="*/ 1053 w 1053"/>
              <a:gd name="T31" fmla="*/ 1 h 1053"/>
              <a:gd name="T32" fmla="*/ 1052 w 1053"/>
              <a:gd name="T33" fmla="*/ 0 h 1053"/>
              <a:gd name="T34" fmla="*/ 644 w 1053"/>
              <a:gd name="T35" fmla="*/ 342 h 1053"/>
              <a:gd name="T36" fmla="*/ 526 w 1053"/>
              <a:gd name="T37" fmla="*/ 396 h 1053"/>
              <a:gd name="T38" fmla="*/ 409 w 1053"/>
              <a:gd name="T39" fmla="*/ 342 h 1053"/>
              <a:gd name="T40" fmla="*/ 1 w 1053"/>
              <a:gd name="T4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3" h="1053">
                <a:moveTo>
                  <a:pt x="1" y="0"/>
                </a:moveTo>
                <a:cubicBezTo>
                  <a:pt x="0" y="1"/>
                  <a:pt x="0" y="1"/>
                  <a:pt x="0" y="1"/>
                </a:cubicBezTo>
                <a:cubicBezTo>
                  <a:pt x="342" y="409"/>
                  <a:pt x="342" y="409"/>
                  <a:pt x="342" y="409"/>
                </a:cubicBezTo>
                <a:cubicBezTo>
                  <a:pt x="342" y="409"/>
                  <a:pt x="396" y="464"/>
                  <a:pt x="396" y="526"/>
                </a:cubicBezTo>
                <a:cubicBezTo>
                  <a:pt x="396" y="589"/>
                  <a:pt x="342" y="644"/>
                  <a:pt x="342" y="644"/>
                </a:cubicBezTo>
                <a:cubicBezTo>
                  <a:pt x="0" y="1052"/>
                  <a:pt x="0" y="1052"/>
                  <a:pt x="0" y="1052"/>
                </a:cubicBezTo>
                <a:cubicBezTo>
                  <a:pt x="1" y="1053"/>
                  <a:pt x="1" y="1053"/>
                  <a:pt x="1" y="1053"/>
                </a:cubicBezTo>
                <a:cubicBezTo>
                  <a:pt x="409" y="711"/>
                  <a:pt x="409" y="711"/>
                  <a:pt x="409" y="711"/>
                </a:cubicBezTo>
                <a:cubicBezTo>
                  <a:pt x="409" y="711"/>
                  <a:pt x="464" y="657"/>
                  <a:pt x="526" y="657"/>
                </a:cubicBezTo>
                <a:cubicBezTo>
                  <a:pt x="589" y="657"/>
                  <a:pt x="644" y="711"/>
                  <a:pt x="644" y="711"/>
                </a:cubicBezTo>
                <a:cubicBezTo>
                  <a:pt x="1052" y="1053"/>
                  <a:pt x="1052" y="1053"/>
                  <a:pt x="1052" y="1053"/>
                </a:cubicBezTo>
                <a:cubicBezTo>
                  <a:pt x="1053" y="1052"/>
                  <a:pt x="1053" y="1052"/>
                  <a:pt x="1053" y="1052"/>
                </a:cubicBezTo>
                <a:cubicBezTo>
                  <a:pt x="711" y="644"/>
                  <a:pt x="711" y="644"/>
                  <a:pt x="711" y="644"/>
                </a:cubicBezTo>
                <a:cubicBezTo>
                  <a:pt x="711" y="644"/>
                  <a:pt x="657" y="589"/>
                  <a:pt x="657" y="526"/>
                </a:cubicBezTo>
                <a:cubicBezTo>
                  <a:pt x="657" y="464"/>
                  <a:pt x="711" y="409"/>
                  <a:pt x="711" y="409"/>
                </a:cubicBezTo>
                <a:cubicBezTo>
                  <a:pt x="1053" y="1"/>
                  <a:pt x="1053" y="1"/>
                  <a:pt x="1053" y="1"/>
                </a:cubicBezTo>
                <a:cubicBezTo>
                  <a:pt x="1052" y="0"/>
                  <a:pt x="1052" y="0"/>
                  <a:pt x="1052" y="0"/>
                </a:cubicBezTo>
                <a:cubicBezTo>
                  <a:pt x="644" y="342"/>
                  <a:pt x="644" y="342"/>
                  <a:pt x="644" y="342"/>
                </a:cubicBezTo>
                <a:cubicBezTo>
                  <a:pt x="644" y="342"/>
                  <a:pt x="589" y="396"/>
                  <a:pt x="526" y="396"/>
                </a:cubicBezTo>
                <a:cubicBezTo>
                  <a:pt x="464" y="396"/>
                  <a:pt x="409" y="342"/>
                  <a:pt x="409" y="342"/>
                </a:cubicBezTo>
                <a:cubicBezTo>
                  <a:pt x="1" y="0"/>
                  <a:pt x="1" y="0"/>
                  <a:pt x="1"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SG">
              <a:solidFill>
                <a:schemeClr val="bg1"/>
              </a:solidFill>
            </a:endParaRPr>
          </a:p>
        </p:txBody>
      </p:sp>
    </p:spTree>
    <p:extLst>
      <p:ext uri="{BB962C8B-B14F-4D97-AF65-F5344CB8AC3E}">
        <p14:creationId xmlns:p14="http://schemas.microsoft.com/office/powerpoint/2010/main" val="411762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a_Content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0EE7A6-DFB1-4B02-8D5E-F5B029B873F0}"/>
              </a:ext>
            </a:extLst>
          </p:cNvPr>
          <p:cNvSpPr/>
          <p:nvPr userDrawn="1"/>
        </p:nvSpPr>
        <p:spPr bwMode="auto">
          <a:xfrm>
            <a:off x="0" y="1"/>
            <a:ext cx="3051259" cy="6858000"/>
          </a:xfrm>
          <a:prstGeom prst="rect">
            <a:avLst/>
          </a:prstGeom>
          <a:solidFill>
            <a:schemeClr val="tx1">
              <a:lumMod val="75000"/>
              <a:lumOff val="2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35842" name="Rectangle 2"/>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bg1"/>
                </a:solidFill>
                <a:latin typeface="Arial" panose="020B0604020202020204" pitchFamily="34" charset="0"/>
                <a:cs typeface="Arial" panose="020B0604020202020204" pitchFamily="34" charset="0"/>
              </a:defRPr>
            </a:lvl1pPr>
          </a:lstStyle>
          <a:p>
            <a:pPr lvl="0"/>
            <a:r>
              <a:rPr lang="en-US" altLang="en-US" noProof="0"/>
              <a:t>HEADER</a:t>
            </a:r>
            <a:endParaRPr lang="en-GB" altLang="en-US" noProof="0"/>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48" y="6353027"/>
            <a:ext cx="756000"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19">
            <a:extLst>
              <a:ext uri="{FF2B5EF4-FFF2-40B4-BE49-F238E27FC236}">
                <a16:creationId xmlns:a16="http://schemas.microsoft.com/office/drawing/2014/main" id="{0011CAA6-C6DF-456A-A5B1-3A6707952D4E}"/>
              </a:ext>
            </a:extLst>
          </p:cNvPr>
          <p:cNvSpPr>
            <a:spLocks noGrp="1"/>
          </p:cNvSpPr>
          <p:nvPr>
            <p:ph type="body" sz="quarter" idx="12" hasCustomPrompt="1"/>
          </p:nvPr>
        </p:nvSpPr>
        <p:spPr>
          <a:xfrm>
            <a:off x="295137" y="941753"/>
            <a:ext cx="2460874" cy="2784461"/>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a:t>
            </a:r>
          </a:p>
        </p:txBody>
      </p:sp>
      <p:sp>
        <p:nvSpPr>
          <p:cNvPr id="11" name="Text Placeholder 19">
            <a:extLst>
              <a:ext uri="{FF2B5EF4-FFF2-40B4-BE49-F238E27FC236}">
                <a16:creationId xmlns:a16="http://schemas.microsoft.com/office/drawing/2014/main" id="{48B626EC-8CDE-4D9E-9A44-DDA42C0F3B26}"/>
              </a:ext>
            </a:extLst>
          </p:cNvPr>
          <p:cNvSpPr>
            <a:spLocks noGrp="1"/>
          </p:cNvSpPr>
          <p:nvPr>
            <p:ph type="body" sz="quarter" idx="13" hasCustomPrompt="1"/>
          </p:nvPr>
        </p:nvSpPr>
        <p:spPr>
          <a:xfrm>
            <a:off x="3591146"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2" name="Text Placeholder 19">
            <a:extLst>
              <a:ext uri="{FF2B5EF4-FFF2-40B4-BE49-F238E27FC236}">
                <a16:creationId xmlns:a16="http://schemas.microsoft.com/office/drawing/2014/main" id="{4327F509-8BAB-47E1-8E7D-1241ED0681C5}"/>
              </a:ext>
            </a:extLst>
          </p:cNvPr>
          <p:cNvSpPr>
            <a:spLocks noGrp="1"/>
          </p:cNvSpPr>
          <p:nvPr>
            <p:ph type="body" sz="quarter" idx="14" hasCustomPrompt="1"/>
          </p:nvPr>
        </p:nvSpPr>
        <p:spPr>
          <a:xfrm>
            <a:off x="3591146"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21" name="Slide Number Placeholder 6">
            <a:extLst>
              <a:ext uri="{FF2B5EF4-FFF2-40B4-BE49-F238E27FC236}">
                <a16:creationId xmlns:a16="http://schemas.microsoft.com/office/drawing/2014/main" id="{60DEDB78-9AC6-4829-BC50-07D7ACF1649C}"/>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
        <p:nvSpPr>
          <p:cNvPr id="4" name="Text Placeholder 3">
            <a:extLst>
              <a:ext uri="{FF2B5EF4-FFF2-40B4-BE49-F238E27FC236}">
                <a16:creationId xmlns:a16="http://schemas.microsoft.com/office/drawing/2014/main" id="{E724039C-71A3-499B-9F34-C602DDD58D03}"/>
              </a:ext>
            </a:extLst>
          </p:cNvPr>
          <p:cNvSpPr>
            <a:spLocks noGrp="1"/>
          </p:cNvSpPr>
          <p:nvPr>
            <p:ph type="body" sz="quarter" idx="15" hasCustomPrompt="1"/>
          </p:nvPr>
        </p:nvSpPr>
        <p:spPr>
          <a:xfrm>
            <a:off x="3590925" y="1721958"/>
            <a:ext cx="8060853"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Tree>
    <p:extLst>
      <p:ext uri="{BB962C8B-B14F-4D97-AF65-F5344CB8AC3E}">
        <p14:creationId xmlns:p14="http://schemas.microsoft.com/office/powerpoint/2010/main" val="113310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b_Conten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5F4ED-08D9-4CB6-ADAB-9D42376CBC90}"/>
              </a:ext>
            </a:extLst>
          </p:cNvPr>
          <p:cNvSpPr/>
          <p:nvPr userDrawn="1"/>
        </p:nvSpPr>
        <p:spPr bwMode="auto">
          <a:xfrm>
            <a:off x="0" y="1"/>
            <a:ext cx="3051259" cy="6858000"/>
          </a:xfrm>
          <a:prstGeom prst="rect">
            <a:avLst/>
          </a:prstGeom>
          <a:solidFill>
            <a:srgbClr val="F2F2F2"/>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B42A1985-A8F6-4C58-9E47-A8108E8E7B46}"/>
              </a:ext>
            </a:extLst>
          </p:cNvPr>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US" altLang="en-US" noProof="0"/>
              <a:t>HEADER</a:t>
            </a:r>
            <a:endParaRPr lang="en-GB" altLang="en-US" noProof="0"/>
          </a:p>
        </p:txBody>
      </p:sp>
      <p:sp>
        <p:nvSpPr>
          <p:cNvPr id="15" name="Text Placeholder 19">
            <a:extLst>
              <a:ext uri="{FF2B5EF4-FFF2-40B4-BE49-F238E27FC236}">
                <a16:creationId xmlns:a16="http://schemas.microsoft.com/office/drawing/2014/main" id="{A817EC96-43D9-4C6B-9B91-F6AAB6D64B28}"/>
              </a:ext>
            </a:extLst>
          </p:cNvPr>
          <p:cNvSpPr>
            <a:spLocks noGrp="1"/>
          </p:cNvSpPr>
          <p:nvPr>
            <p:ph type="body" sz="quarter" idx="12" hasCustomPrompt="1"/>
          </p:nvPr>
        </p:nvSpPr>
        <p:spPr>
          <a:xfrm>
            <a:off x="295137" y="941753"/>
            <a:ext cx="2460874" cy="2784461"/>
          </a:xfrm>
          <a:prstGeom prst="rect">
            <a:avLst/>
          </a:prstGeom>
        </p:spPr>
        <p:txBody>
          <a:bodyPr lIns="0" tIns="0" rIns="0" bIns="0">
            <a:noAutofit/>
          </a:bodyPr>
          <a:lstStyle>
            <a:lvl1pPr marL="0" indent="0">
              <a:lnSpc>
                <a:spcPts val="1550"/>
              </a:lnSpc>
              <a:spcBef>
                <a:spcPts val="0"/>
              </a:spcBef>
              <a:buNone/>
              <a:defRPr sz="13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a:t>
            </a:r>
          </a:p>
        </p:txBody>
      </p:sp>
      <p:sp>
        <p:nvSpPr>
          <p:cNvPr id="12" name="Text Placeholder 19">
            <a:extLst>
              <a:ext uri="{FF2B5EF4-FFF2-40B4-BE49-F238E27FC236}">
                <a16:creationId xmlns:a16="http://schemas.microsoft.com/office/drawing/2014/main" id="{7275101C-1A12-4937-8855-17345D788D5F}"/>
              </a:ext>
            </a:extLst>
          </p:cNvPr>
          <p:cNvSpPr>
            <a:spLocks noGrp="1"/>
          </p:cNvSpPr>
          <p:nvPr>
            <p:ph type="body" sz="quarter" idx="13" hasCustomPrompt="1"/>
          </p:nvPr>
        </p:nvSpPr>
        <p:spPr>
          <a:xfrm>
            <a:off x="3591146"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3" name="Text Placeholder 19">
            <a:extLst>
              <a:ext uri="{FF2B5EF4-FFF2-40B4-BE49-F238E27FC236}">
                <a16:creationId xmlns:a16="http://schemas.microsoft.com/office/drawing/2014/main" id="{0FE4E1AD-7BA7-41FB-A5E4-0F17FCD479CC}"/>
              </a:ext>
            </a:extLst>
          </p:cNvPr>
          <p:cNvSpPr>
            <a:spLocks noGrp="1"/>
          </p:cNvSpPr>
          <p:nvPr>
            <p:ph type="body" sz="quarter" idx="14" hasCustomPrompt="1"/>
          </p:nvPr>
        </p:nvSpPr>
        <p:spPr>
          <a:xfrm>
            <a:off x="3591146"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6" name="Slide Number Placeholder 6">
            <a:extLst>
              <a:ext uri="{FF2B5EF4-FFF2-40B4-BE49-F238E27FC236}">
                <a16:creationId xmlns:a16="http://schemas.microsoft.com/office/drawing/2014/main" id="{57F93CD8-2B5D-403D-8753-7E30A4E2405A}"/>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
        <p:nvSpPr>
          <p:cNvPr id="9" name="Text Placeholder 3">
            <a:extLst>
              <a:ext uri="{FF2B5EF4-FFF2-40B4-BE49-F238E27FC236}">
                <a16:creationId xmlns:a16="http://schemas.microsoft.com/office/drawing/2014/main" id="{17CE775E-3B91-4394-8961-70D001630543}"/>
              </a:ext>
            </a:extLst>
          </p:cNvPr>
          <p:cNvSpPr>
            <a:spLocks noGrp="1"/>
          </p:cNvSpPr>
          <p:nvPr>
            <p:ph type="body" sz="quarter" idx="15" hasCustomPrompt="1"/>
          </p:nvPr>
        </p:nvSpPr>
        <p:spPr>
          <a:xfrm>
            <a:off x="3590925" y="1721958"/>
            <a:ext cx="8060853"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Tree>
    <p:extLst>
      <p:ext uri="{BB962C8B-B14F-4D97-AF65-F5344CB8AC3E}">
        <p14:creationId xmlns:p14="http://schemas.microsoft.com/office/powerpoint/2010/main" val="2671478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a_Content Slide w gray BG">
    <p:bg>
      <p:bgPr>
        <a:solidFill>
          <a:srgbClr val="F2F2F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27D4B07-302D-42A4-BFBC-DD2C2A4FBDD2}"/>
              </a:ext>
            </a:extLst>
          </p:cNvPr>
          <p:cNvSpPr/>
          <p:nvPr userDrawn="1"/>
        </p:nvSpPr>
        <p:spPr bwMode="auto">
          <a:xfrm>
            <a:off x="0" y="1"/>
            <a:ext cx="3051259" cy="6858000"/>
          </a:xfrm>
          <a:prstGeom prst="rect">
            <a:avLst/>
          </a:prstGeom>
          <a:solidFill>
            <a:schemeClr val="tx1">
              <a:lumMod val="65000"/>
              <a:lumOff val="3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A727FBE-34AC-4794-B558-DFA9793E41E8}"/>
              </a:ext>
            </a:extLst>
          </p:cNvPr>
          <p:cNvSpPr>
            <a:spLocks noChangeArrowheads="1"/>
          </p:cNvSpPr>
          <p:nvPr userDrawn="1"/>
        </p:nvSpPr>
        <p:spPr bwMode="auto">
          <a:xfrm>
            <a:off x="0" y="6191250"/>
            <a:ext cx="622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2800" b="1">
              <a:latin typeface="Arial" panose="020B0604020202020204" pitchFamily="34" charset="0"/>
            </a:endParaRPr>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48" y="6353027"/>
            <a:ext cx="756000"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a:extLst>
              <a:ext uri="{FF2B5EF4-FFF2-40B4-BE49-F238E27FC236}">
                <a16:creationId xmlns:a16="http://schemas.microsoft.com/office/drawing/2014/main" id="{3F0AD5B4-D171-4092-B52D-8C2083D41884}"/>
              </a:ext>
            </a:extLst>
          </p:cNvPr>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bg1"/>
                </a:solidFill>
                <a:latin typeface="Segoe UI" panose="020B0502040204020203" pitchFamily="34" charset="0"/>
                <a:cs typeface="Segoe UI" panose="020B0502040204020203" pitchFamily="34" charset="0"/>
              </a:defRPr>
            </a:lvl1pPr>
          </a:lstStyle>
          <a:p>
            <a:pPr lvl="0"/>
            <a:r>
              <a:rPr lang="en-US" altLang="en-US" noProof="0"/>
              <a:t>HEADER</a:t>
            </a:r>
            <a:endParaRPr lang="en-GB" altLang="en-US" noProof="0"/>
          </a:p>
        </p:txBody>
      </p:sp>
      <p:sp>
        <p:nvSpPr>
          <p:cNvPr id="17" name="Text Placeholder 19">
            <a:extLst>
              <a:ext uri="{FF2B5EF4-FFF2-40B4-BE49-F238E27FC236}">
                <a16:creationId xmlns:a16="http://schemas.microsoft.com/office/drawing/2014/main" id="{E3631C4A-3BA4-451F-9111-1313B376F10C}"/>
              </a:ext>
            </a:extLst>
          </p:cNvPr>
          <p:cNvSpPr>
            <a:spLocks noGrp="1"/>
          </p:cNvSpPr>
          <p:nvPr>
            <p:ph type="body" sz="quarter" idx="12" hasCustomPrompt="1"/>
          </p:nvPr>
        </p:nvSpPr>
        <p:spPr>
          <a:xfrm>
            <a:off x="295137" y="941753"/>
            <a:ext cx="2460874" cy="2784461"/>
          </a:xfrm>
          <a:prstGeom prst="rect">
            <a:avLst/>
          </a:prstGeom>
        </p:spPr>
        <p:txBody>
          <a:bodyPr lIns="0" tIns="0" rIns="0" bIns="0">
            <a:noAutofit/>
          </a:bodyPr>
          <a:lstStyle>
            <a:lvl1pPr marL="0" indent="0">
              <a:lnSpc>
                <a:spcPts val="1550"/>
              </a:lnSpc>
              <a:spcBef>
                <a:spcPts val="0"/>
              </a:spcBef>
              <a:buNone/>
              <a:defRPr sz="1300">
                <a:solidFill>
                  <a:schemeClr val="bg1"/>
                </a:solidFill>
                <a:latin typeface="Segoe UI" panose="020B0502040204020203" pitchFamily="34" charset="0"/>
                <a:cs typeface="Segoe UI" panose="020B0502040204020203" pitchFamily="34" charset="0"/>
              </a:defRPr>
            </a:lvl1pPr>
          </a:lstStyle>
          <a:p>
            <a:pPr lvl="0"/>
            <a:r>
              <a:rPr lang="en-SG"/>
              <a:t>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a:t>
            </a:r>
          </a:p>
        </p:txBody>
      </p:sp>
      <p:sp>
        <p:nvSpPr>
          <p:cNvPr id="10" name="Text Placeholder 19">
            <a:extLst>
              <a:ext uri="{FF2B5EF4-FFF2-40B4-BE49-F238E27FC236}">
                <a16:creationId xmlns:a16="http://schemas.microsoft.com/office/drawing/2014/main" id="{4FBEEBF2-1F35-4B10-AE1C-C0D54C633A4E}"/>
              </a:ext>
            </a:extLst>
          </p:cNvPr>
          <p:cNvSpPr>
            <a:spLocks noGrp="1"/>
          </p:cNvSpPr>
          <p:nvPr>
            <p:ph type="body" sz="quarter" idx="13" hasCustomPrompt="1"/>
          </p:nvPr>
        </p:nvSpPr>
        <p:spPr>
          <a:xfrm>
            <a:off x="3591146"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1" name="Text Placeholder 19">
            <a:extLst>
              <a:ext uri="{FF2B5EF4-FFF2-40B4-BE49-F238E27FC236}">
                <a16:creationId xmlns:a16="http://schemas.microsoft.com/office/drawing/2014/main" id="{C622E14A-8216-4163-9E19-4107574E8CC8}"/>
              </a:ext>
            </a:extLst>
          </p:cNvPr>
          <p:cNvSpPr>
            <a:spLocks noGrp="1"/>
          </p:cNvSpPr>
          <p:nvPr>
            <p:ph type="body" sz="quarter" idx="14" hasCustomPrompt="1"/>
          </p:nvPr>
        </p:nvSpPr>
        <p:spPr>
          <a:xfrm>
            <a:off x="3591146"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2" name="Text Placeholder 3">
            <a:extLst>
              <a:ext uri="{FF2B5EF4-FFF2-40B4-BE49-F238E27FC236}">
                <a16:creationId xmlns:a16="http://schemas.microsoft.com/office/drawing/2014/main" id="{51757E5D-8B4A-4DDF-B45F-6C2A7CAE82B4}"/>
              </a:ext>
            </a:extLst>
          </p:cNvPr>
          <p:cNvSpPr>
            <a:spLocks noGrp="1"/>
          </p:cNvSpPr>
          <p:nvPr>
            <p:ph type="body" sz="quarter" idx="15" hasCustomPrompt="1"/>
          </p:nvPr>
        </p:nvSpPr>
        <p:spPr>
          <a:xfrm>
            <a:off x="3590925" y="1721958"/>
            <a:ext cx="8060853"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14" name="Slide Number Placeholder 6">
            <a:extLst>
              <a:ext uri="{FF2B5EF4-FFF2-40B4-BE49-F238E27FC236}">
                <a16:creationId xmlns:a16="http://schemas.microsoft.com/office/drawing/2014/main" id="{4848A822-16DF-40C7-961F-793580CFBDD3}"/>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Tree>
    <p:extLst>
      <p:ext uri="{BB962C8B-B14F-4D97-AF65-F5344CB8AC3E}">
        <p14:creationId xmlns:p14="http://schemas.microsoft.com/office/powerpoint/2010/main" val="305200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b_Content Slide w gray BG">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5F4ED-08D9-4CB6-ADAB-9D42376CBC90}"/>
              </a:ext>
            </a:extLst>
          </p:cNvPr>
          <p:cNvSpPr/>
          <p:nvPr userDrawn="1"/>
        </p:nvSpPr>
        <p:spPr bwMode="auto">
          <a:xfrm>
            <a:off x="0" y="1"/>
            <a:ext cx="3051259" cy="6858000"/>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A727FBE-34AC-4794-B558-DFA9793E41E8}"/>
              </a:ext>
            </a:extLst>
          </p:cNvPr>
          <p:cNvSpPr>
            <a:spLocks noChangeArrowheads="1"/>
          </p:cNvSpPr>
          <p:nvPr userDrawn="1"/>
        </p:nvSpPr>
        <p:spPr bwMode="auto">
          <a:xfrm>
            <a:off x="0" y="6191250"/>
            <a:ext cx="622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2800" b="1">
              <a:latin typeface="Arial" panose="020B0604020202020204" pitchFamily="34" charset="0"/>
            </a:endParaRPr>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a:extLst>
              <a:ext uri="{FF2B5EF4-FFF2-40B4-BE49-F238E27FC236}">
                <a16:creationId xmlns:a16="http://schemas.microsoft.com/office/drawing/2014/main" id="{48CC3E50-DA19-4617-961E-6B4172F18D44}"/>
              </a:ext>
            </a:extLst>
          </p:cNvPr>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tx1">
                    <a:lumMod val="85000"/>
                    <a:lumOff val="15000"/>
                  </a:schemeClr>
                </a:solidFill>
                <a:latin typeface="Segoe UI" panose="020B0502040204020203" pitchFamily="34" charset="0"/>
                <a:cs typeface="Segoe UI" panose="020B0502040204020203" pitchFamily="34" charset="0"/>
              </a:defRPr>
            </a:lvl1pPr>
          </a:lstStyle>
          <a:p>
            <a:pPr lvl="0"/>
            <a:r>
              <a:rPr lang="en-US" altLang="en-US" noProof="0"/>
              <a:t>HEADER</a:t>
            </a:r>
            <a:endParaRPr lang="en-GB" altLang="en-US" noProof="0"/>
          </a:p>
        </p:txBody>
      </p:sp>
      <p:sp>
        <p:nvSpPr>
          <p:cNvPr id="17" name="Text Placeholder 19">
            <a:extLst>
              <a:ext uri="{FF2B5EF4-FFF2-40B4-BE49-F238E27FC236}">
                <a16:creationId xmlns:a16="http://schemas.microsoft.com/office/drawing/2014/main" id="{CBD82F8A-F387-4F0B-855B-36BD03F5616D}"/>
              </a:ext>
            </a:extLst>
          </p:cNvPr>
          <p:cNvSpPr>
            <a:spLocks noGrp="1"/>
          </p:cNvSpPr>
          <p:nvPr>
            <p:ph type="body" sz="quarter" idx="12" hasCustomPrompt="1"/>
          </p:nvPr>
        </p:nvSpPr>
        <p:spPr>
          <a:xfrm>
            <a:off x="295137" y="941753"/>
            <a:ext cx="2460874" cy="2784461"/>
          </a:xfrm>
          <a:prstGeom prst="rect">
            <a:avLst/>
          </a:prstGeom>
        </p:spPr>
        <p:txBody>
          <a:bodyPr lIns="0" tIns="0" rIns="0" bIns="0">
            <a:noAutofit/>
          </a:bodyPr>
          <a:lstStyle>
            <a:lvl1pPr marL="0" indent="0">
              <a:lnSpc>
                <a:spcPts val="1550"/>
              </a:lnSpc>
              <a:spcBef>
                <a:spcPts val="0"/>
              </a:spcBef>
              <a:buNone/>
              <a:defRPr sz="1300">
                <a:solidFill>
                  <a:schemeClr val="tx1">
                    <a:lumMod val="85000"/>
                    <a:lumOff val="15000"/>
                  </a:schemeClr>
                </a:solidFill>
                <a:latin typeface="Segoe UI" panose="020B0502040204020203" pitchFamily="34" charset="0"/>
                <a:cs typeface="Segoe UI" panose="020B0502040204020203" pitchFamily="34" charset="0"/>
              </a:defRPr>
            </a:lvl1pPr>
          </a:lstStyle>
          <a:p>
            <a:pPr lvl="0"/>
            <a:r>
              <a:rPr lang="en-SG"/>
              <a:t>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a:t>
            </a:r>
          </a:p>
        </p:txBody>
      </p:sp>
      <p:sp>
        <p:nvSpPr>
          <p:cNvPr id="12" name="Text Placeholder 19">
            <a:extLst>
              <a:ext uri="{FF2B5EF4-FFF2-40B4-BE49-F238E27FC236}">
                <a16:creationId xmlns:a16="http://schemas.microsoft.com/office/drawing/2014/main" id="{A13CCFD8-E79A-4799-A20A-85607711E4B3}"/>
              </a:ext>
            </a:extLst>
          </p:cNvPr>
          <p:cNvSpPr>
            <a:spLocks noGrp="1"/>
          </p:cNvSpPr>
          <p:nvPr>
            <p:ph type="body" sz="quarter" idx="13" hasCustomPrompt="1"/>
          </p:nvPr>
        </p:nvSpPr>
        <p:spPr>
          <a:xfrm>
            <a:off x="3591146"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3" name="Text Placeholder 19">
            <a:extLst>
              <a:ext uri="{FF2B5EF4-FFF2-40B4-BE49-F238E27FC236}">
                <a16:creationId xmlns:a16="http://schemas.microsoft.com/office/drawing/2014/main" id="{4E4413F1-FD02-44CC-821D-5042D2A6A868}"/>
              </a:ext>
            </a:extLst>
          </p:cNvPr>
          <p:cNvSpPr>
            <a:spLocks noGrp="1"/>
          </p:cNvSpPr>
          <p:nvPr>
            <p:ph type="body" sz="quarter" idx="14" hasCustomPrompt="1"/>
          </p:nvPr>
        </p:nvSpPr>
        <p:spPr>
          <a:xfrm>
            <a:off x="3591146"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10" name="Text Placeholder 3">
            <a:extLst>
              <a:ext uri="{FF2B5EF4-FFF2-40B4-BE49-F238E27FC236}">
                <a16:creationId xmlns:a16="http://schemas.microsoft.com/office/drawing/2014/main" id="{A5B528A6-87E6-4F2B-966D-B0BEDE110E5A}"/>
              </a:ext>
            </a:extLst>
          </p:cNvPr>
          <p:cNvSpPr>
            <a:spLocks noGrp="1"/>
          </p:cNvSpPr>
          <p:nvPr>
            <p:ph type="body" sz="quarter" idx="15" hasCustomPrompt="1"/>
          </p:nvPr>
        </p:nvSpPr>
        <p:spPr>
          <a:xfrm>
            <a:off x="3590925" y="1721958"/>
            <a:ext cx="8060853" cy="4352925"/>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11" name="Slide Number Placeholder 6">
            <a:extLst>
              <a:ext uri="{FF2B5EF4-FFF2-40B4-BE49-F238E27FC236}">
                <a16:creationId xmlns:a16="http://schemas.microsoft.com/office/drawing/2014/main" id="{A9D04B75-0DB7-4EE6-9C84-2C307FC16FD7}"/>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Tree>
    <p:extLst>
      <p:ext uri="{BB962C8B-B14F-4D97-AF65-F5344CB8AC3E}">
        <p14:creationId xmlns:p14="http://schemas.microsoft.com/office/powerpoint/2010/main" val="171970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Vertical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1DCFA-08C5-40B2-9E73-8B954C72E02E}"/>
              </a:ext>
            </a:extLst>
          </p:cNvPr>
          <p:cNvSpPr/>
          <p:nvPr userDrawn="1"/>
        </p:nvSpPr>
        <p:spPr bwMode="auto">
          <a:xfrm>
            <a:off x="0" y="1"/>
            <a:ext cx="6096000" cy="6858000"/>
          </a:xfrm>
          <a:prstGeom prst="rect">
            <a:avLst/>
          </a:prstGeom>
          <a:solidFill>
            <a:schemeClr val="tx1">
              <a:lumMod val="75000"/>
              <a:lumOff val="25000"/>
            </a:schemeClr>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48" y="6353027"/>
            <a:ext cx="756000"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9">
            <a:extLst>
              <a:ext uri="{FF2B5EF4-FFF2-40B4-BE49-F238E27FC236}">
                <a16:creationId xmlns:a16="http://schemas.microsoft.com/office/drawing/2014/main" id="{AE239C88-249B-427A-BD80-0EDDED6CFFF3}"/>
              </a:ext>
            </a:extLst>
          </p:cNvPr>
          <p:cNvSpPr>
            <a:spLocks noGrp="1"/>
          </p:cNvSpPr>
          <p:nvPr>
            <p:ph type="body" sz="quarter" idx="13" hasCustomPrompt="1"/>
          </p:nvPr>
        </p:nvSpPr>
        <p:spPr>
          <a:xfrm>
            <a:off x="295137" y="941753"/>
            <a:ext cx="5505614" cy="2784461"/>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 type your content here.</a:t>
            </a:r>
          </a:p>
        </p:txBody>
      </p:sp>
      <p:sp>
        <p:nvSpPr>
          <p:cNvPr id="11" name="Rectangle 2">
            <a:extLst>
              <a:ext uri="{FF2B5EF4-FFF2-40B4-BE49-F238E27FC236}">
                <a16:creationId xmlns:a16="http://schemas.microsoft.com/office/drawing/2014/main" id="{0596E30A-2718-4AC1-8A12-8D62344ACC85}"/>
              </a:ext>
            </a:extLst>
          </p:cNvPr>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bg1"/>
                </a:solidFill>
                <a:latin typeface="Arial" panose="020B0604020202020204" pitchFamily="34" charset="0"/>
                <a:cs typeface="Arial" panose="020B0604020202020204" pitchFamily="34" charset="0"/>
              </a:defRPr>
            </a:lvl1pPr>
          </a:lstStyle>
          <a:p>
            <a:pPr lvl="0"/>
            <a:r>
              <a:rPr lang="en-US" altLang="en-US" noProof="0"/>
              <a:t>HEADER</a:t>
            </a:r>
            <a:endParaRPr lang="en-GB" altLang="en-US" noProof="0"/>
          </a:p>
        </p:txBody>
      </p:sp>
      <p:sp>
        <p:nvSpPr>
          <p:cNvPr id="9" name="Slide Number Placeholder 6">
            <a:extLst>
              <a:ext uri="{FF2B5EF4-FFF2-40B4-BE49-F238E27FC236}">
                <a16:creationId xmlns:a16="http://schemas.microsoft.com/office/drawing/2014/main" id="{67D723D7-DA54-4E97-956B-0B677478243C}"/>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Tree>
    <p:extLst>
      <p:ext uri="{BB962C8B-B14F-4D97-AF65-F5344CB8AC3E}">
        <p14:creationId xmlns:p14="http://schemas.microsoft.com/office/powerpoint/2010/main" val="181087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Horizontal Colum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161B23-B2E3-43FE-BF1E-B580A5B02851}"/>
              </a:ext>
            </a:extLst>
          </p:cNvPr>
          <p:cNvSpPr/>
          <p:nvPr userDrawn="1"/>
        </p:nvSpPr>
        <p:spPr bwMode="auto">
          <a:xfrm>
            <a:off x="0" y="3428999"/>
            <a:ext cx="12192000" cy="3457575"/>
          </a:xfrm>
          <a:prstGeom prst="rect">
            <a:avLst/>
          </a:prstGeom>
          <a:solidFill>
            <a:schemeClr val="tx1">
              <a:lumMod val="75000"/>
              <a:lumOff val="25000"/>
            </a:schemeClr>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F4AB3C8D-FEBE-49E4-9062-E6BEBA863168}"/>
              </a:ext>
            </a:extLst>
          </p:cNvPr>
          <p:cNvSpPr>
            <a:spLocks noGrp="1"/>
          </p:cNvSpPr>
          <p:nvPr>
            <p:ph type="sldNum" sz="quarter" idx="11"/>
          </p:nvPr>
        </p:nvSpPr>
        <p:spPr>
          <a:xfrm>
            <a:off x="11688064" y="6360986"/>
            <a:ext cx="392113" cy="365125"/>
          </a:xfrm>
          <a:prstGeom prst="rect">
            <a:avLst/>
          </a:prstGeom>
        </p:spPr>
        <p:txBody>
          <a:bodyPr anchor="b"/>
          <a:lstStyle>
            <a:lvl1pPr algn="r">
              <a:defRPr sz="1000">
                <a:solidFill>
                  <a:schemeClr val="bg1"/>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48" y="6353027"/>
            <a:ext cx="756000"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8F196644-2DB1-490B-8AD8-36CB266D3D9A}"/>
              </a:ext>
            </a:extLst>
          </p:cNvPr>
          <p:cNvSpPr>
            <a:spLocks noGrp="1" noChangeArrowheads="1"/>
          </p:cNvSpPr>
          <p:nvPr>
            <p:ph type="ctrTitle" hasCustomPrompt="1"/>
          </p:nvPr>
        </p:nvSpPr>
        <p:spPr>
          <a:xfrm>
            <a:off x="295248" y="515377"/>
            <a:ext cx="2045926" cy="405338"/>
          </a:xfrm>
          <a:prstGeom prst="rect">
            <a:avLst/>
          </a:prstGeom>
        </p:spPr>
        <p:txBody>
          <a:bodyPr lIns="0" tIns="0" rIns="0" bIns="0" anchor="t">
            <a:noAutofit/>
          </a:bodyPr>
          <a:lstStyle>
            <a:lvl1pPr algn="l">
              <a:defRPr sz="1400" b="1" kern="100" spc="200" baseline="0">
                <a:solidFill>
                  <a:schemeClr val="bg1"/>
                </a:solidFill>
                <a:latin typeface="Arial" panose="020B0604020202020204" pitchFamily="34" charset="0"/>
                <a:cs typeface="Arial" panose="020B0604020202020204" pitchFamily="34" charset="0"/>
              </a:defRPr>
            </a:lvl1pPr>
          </a:lstStyle>
          <a:p>
            <a:pPr lvl="0"/>
            <a:r>
              <a:rPr lang="en-US" altLang="en-US" noProof="0"/>
              <a:t>HEADER</a:t>
            </a:r>
            <a:endParaRPr lang="en-GB" altLang="en-US" noProof="0"/>
          </a:p>
        </p:txBody>
      </p:sp>
      <p:sp>
        <p:nvSpPr>
          <p:cNvPr id="13" name="Text Placeholder 19">
            <a:extLst>
              <a:ext uri="{FF2B5EF4-FFF2-40B4-BE49-F238E27FC236}">
                <a16:creationId xmlns:a16="http://schemas.microsoft.com/office/drawing/2014/main" id="{F70BC375-A21C-42C6-8138-6972DEEFF64E}"/>
              </a:ext>
            </a:extLst>
          </p:cNvPr>
          <p:cNvSpPr>
            <a:spLocks noGrp="1"/>
          </p:cNvSpPr>
          <p:nvPr>
            <p:ph type="body" sz="quarter" idx="13" hasCustomPrompt="1"/>
          </p:nvPr>
        </p:nvSpPr>
        <p:spPr>
          <a:xfrm>
            <a:off x="646679" y="3844743"/>
            <a:ext cx="1848871" cy="2230176"/>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a:t>
            </a:r>
          </a:p>
        </p:txBody>
      </p:sp>
      <p:sp>
        <p:nvSpPr>
          <p:cNvPr id="14" name="Text Placeholder 19">
            <a:extLst>
              <a:ext uri="{FF2B5EF4-FFF2-40B4-BE49-F238E27FC236}">
                <a16:creationId xmlns:a16="http://schemas.microsoft.com/office/drawing/2014/main" id="{C9ACBB46-51AD-4EA9-A650-C12418011751}"/>
              </a:ext>
            </a:extLst>
          </p:cNvPr>
          <p:cNvSpPr>
            <a:spLocks noGrp="1"/>
          </p:cNvSpPr>
          <p:nvPr>
            <p:ph type="body" sz="quarter" idx="14" hasCustomPrompt="1"/>
          </p:nvPr>
        </p:nvSpPr>
        <p:spPr>
          <a:xfrm>
            <a:off x="3637848" y="3844743"/>
            <a:ext cx="1848871" cy="2230176"/>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a:t>
            </a:r>
          </a:p>
        </p:txBody>
      </p:sp>
      <p:sp>
        <p:nvSpPr>
          <p:cNvPr id="15" name="Text Placeholder 19">
            <a:extLst>
              <a:ext uri="{FF2B5EF4-FFF2-40B4-BE49-F238E27FC236}">
                <a16:creationId xmlns:a16="http://schemas.microsoft.com/office/drawing/2014/main" id="{6A544C9A-6C00-40D0-B0D1-2374A29C75FD}"/>
              </a:ext>
            </a:extLst>
          </p:cNvPr>
          <p:cNvSpPr>
            <a:spLocks noGrp="1"/>
          </p:cNvSpPr>
          <p:nvPr>
            <p:ph type="body" sz="quarter" idx="15" hasCustomPrompt="1"/>
          </p:nvPr>
        </p:nvSpPr>
        <p:spPr>
          <a:xfrm>
            <a:off x="6667149" y="3844743"/>
            <a:ext cx="1848871" cy="2230176"/>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a:t>
            </a:r>
          </a:p>
        </p:txBody>
      </p:sp>
      <p:sp>
        <p:nvSpPr>
          <p:cNvPr id="16" name="Text Placeholder 19">
            <a:extLst>
              <a:ext uri="{FF2B5EF4-FFF2-40B4-BE49-F238E27FC236}">
                <a16:creationId xmlns:a16="http://schemas.microsoft.com/office/drawing/2014/main" id="{06FC2BE8-4244-415E-9FC1-55B1E46021D4}"/>
              </a:ext>
            </a:extLst>
          </p:cNvPr>
          <p:cNvSpPr>
            <a:spLocks noGrp="1"/>
          </p:cNvSpPr>
          <p:nvPr>
            <p:ph type="body" sz="quarter" idx="16" hasCustomPrompt="1"/>
          </p:nvPr>
        </p:nvSpPr>
        <p:spPr>
          <a:xfrm>
            <a:off x="9696450" y="3844743"/>
            <a:ext cx="1848871" cy="2230176"/>
          </a:xfrm>
          <a:prstGeom prst="rect">
            <a:avLst/>
          </a:prstGeom>
        </p:spPr>
        <p:txBody>
          <a:bodyPr lIns="0" tIns="0" rIns="0" bIns="0">
            <a:noAutofit/>
          </a:bodyPr>
          <a:lstStyle>
            <a:lvl1pPr marL="0" indent="0">
              <a:lnSpc>
                <a:spcPts val="1550"/>
              </a:lnSpc>
              <a:spcBef>
                <a:spcPts val="0"/>
              </a:spcBef>
              <a:buNone/>
              <a:defRPr sz="1300">
                <a:solidFill>
                  <a:schemeClr val="bg1"/>
                </a:solidFill>
                <a:latin typeface="Arial" panose="020B0604020202020204" pitchFamily="34" charset="0"/>
                <a:cs typeface="Arial" panose="020B0604020202020204" pitchFamily="34" charset="0"/>
              </a:defRPr>
            </a:lvl1pPr>
          </a:lstStyle>
          <a:p>
            <a:pPr lvl="0"/>
            <a:r>
              <a:rPr lang="en-SG"/>
              <a:t>Type your content here type your content here type your content here type your content here type your content here type your content here type your content here</a:t>
            </a:r>
          </a:p>
        </p:txBody>
      </p:sp>
    </p:spTree>
    <p:extLst>
      <p:ext uri="{BB962C8B-B14F-4D97-AF65-F5344CB8AC3E}">
        <p14:creationId xmlns:p14="http://schemas.microsoft.com/office/powerpoint/2010/main" val="2201815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5F4ED-08D9-4CB6-ADAB-9D42376CBC90}"/>
              </a:ext>
            </a:extLst>
          </p:cNvPr>
          <p:cNvSpPr/>
          <p:nvPr userDrawn="1"/>
        </p:nvSpPr>
        <p:spPr bwMode="auto">
          <a:xfrm>
            <a:off x="0" y="1389600"/>
            <a:ext cx="12192000" cy="5468400"/>
          </a:xfrm>
          <a:prstGeom prst="rect">
            <a:avLst/>
          </a:prstGeom>
          <a:solidFill>
            <a:srgbClr val="F2F2F2"/>
          </a:solidFill>
          <a:ln>
            <a:noFill/>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8" name="Slide Number Placeholder 6">
            <a:extLst>
              <a:ext uri="{FF2B5EF4-FFF2-40B4-BE49-F238E27FC236}">
                <a16:creationId xmlns:a16="http://schemas.microsoft.com/office/drawing/2014/main" id="{F4AB3C8D-FEBE-49E4-9062-E6BEBA863168}"/>
              </a:ext>
            </a:extLst>
          </p:cNvPr>
          <p:cNvSpPr>
            <a:spLocks noGrp="1"/>
          </p:cNvSpPr>
          <p:nvPr>
            <p:ph type="sldNum" sz="quarter" idx="11"/>
          </p:nvPr>
        </p:nvSpPr>
        <p:spPr>
          <a:xfrm>
            <a:off x="11688064" y="6360986"/>
            <a:ext cx="392113" cy="365125"/>
          </a:xfrm>
          <a:prstGeom prst="rect">
            <a:avLst/>
          </a:prstGeom>
        </p:spPr>
        <p:txBody>
          <a:bodyPr anchor="b">
            <a:noAutofit/>
          </a:bodyPr>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pic>
        <p:nvPicPr>
          <p:cNvPr id="18" name="Picture 8">
            <a:extLst>
              <a:ext uri="{FF2B5EF4-FFF2-40B4-BE49-F238E27FC236}">
                <a16:creationId xmlns:a16="http://schemas.microsoft.com/office/drawing/2014/main" id="{E173EEF6-E5E0-4E2E-BB83-C3C592522D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95252" y="6353027"/>
            <a:ext cx="755991" cy="22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9">
            <a:extLst>
              <a:ext uri="{FF2B5EF4-FFF2-40B4-BE49-F238E27FC236}">
                <a16:creationId xmlns:a16="http://schemas.microsoft.com/office/drawing/2014/main" id="{F91F2FC0-BE7B-41DD-B920-672488DC3496}"/>
              </a:ext>
            </a:extLst>
          </p:cNvPr>
          <p:cNvSpPr>
            <a:spLocks noGrp="1"/>
          </p:cNvSpPr>
          <p:nvPr>
            <p:ph type="body" sz="quarter" idx="15" hasCustomPrompt="1"/>
          </p:nvPr>
        </p:nvSpPr>
        <p:spPr>
          <a:xfrm>
            <a:off x="540000" y="515377"/>
            <a:ext cx="8060853" cy="374628"/>
          </a:xfrm>
          <a:prstGeom prst="rect">
            <a:avLst/>
          </a:prstGeom>
        </p:spPr>
        <p:txBody>
          <a:bodyPr lIns="0" tIns="0" rIns="0" bIns="0">
            <a:noAutofit/>
          </a:bodyPr>
          <a:lstStyle>
            <a:lvl1pPr marL="0" indent="0">
              <a:lnSpc>
                <a:spcPct val="100000"/>
              </a:lnSpc>
              <a:spcBef>
                <a:spcPts val="0"/>
              </a:spcBef>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Title font – Arial, size 24</a:t>
            </a:r>
          </a:p>
        </p:txBody>
      </p:sp>
      <p:sp>
        <p:nvSpPr>
          <p:cNvPr id="12" name="Text Placeholder 19">
            <a:extLst>
              <a:ext uri="{FF2B5EF4-FFF2-40B4-BE49-F238E27FC236}">
                <a16:creationId xmlns:a16="http://schemas.microsoft.com/office/drawing/2014/main" id="{CB52702C-0F1A-4C03-8197-E2906F042609}"/>
              </a:ext>
            </a:extLst>
          </p:cNvPr>
          <p:cNvSpPr>
            <a:spLocks noGrp="1"/>
          </p:cNvSpPr>
          <p:nvPr>
            <p:ph type="body" sz="quarter" idx="16" hasCustomPrompt="1"/>
          </p:nvPr>
        </p:nvSpPr>
        <p:spPr>
          <a:xfrm>
            <a:off x="540000" y="905022"/>
            <a:ext cx="8060853" cy="374628"/>
          </a:xfrm>
          <a:prstGeom prst="rect">
            <a:avLst/>
          </a:prstGeom>
        </p:spPr>
        <p:txBody>
          <a:bodyPr lIns="0" tIns="0" rIns="0" bIns="0">
            <a:noAutofit/>
          </a:bodyPr>
          <a:lstStyle>
            <a:lvl1pPr marL="0" indent="0">
              <a:lnSpc>
                <a:spcPct val="100000"/>
              </a:lnSpc>
              <a:spcBef>
                <a:spcPts val="0"/>
              </a:spcBef>
              <a:buNone/>
              <a:defRPr sz="16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SG"/>
              <a:t>Subtitle font – Arial, size 16</a:t>
            </a:r>
          </a:p>
        </p:txBody>
      </p:sp>
      <p:sp>
        <p:nvSpPr>
          <p:cNvPr id="7" name="Text Placeholder 3">
            <a:extLst>
              <a:ext uri="{FF2B5EF4-FFF2-40B4-BE49-F238E27FC236}">
                <a16:creationId xmlns:a16="http://schemas.microsoft.com/office/drawing/2014/main" id="{D39DA869-6EDB-4BFD-A901-663A9B547CC7}"/>
              </a:ext>
            </a:extLst>
          </p:cNvPr>
          <p:cNvSpPr>
            <a:spLocks noGrp="1"/>
          </p:cNvSpPr>
          <p:nvPr>
            <p:ph type="body" sz="quarter" idx="17" hasCustomPrompt="1"/>
          </p:nvPr>
        </p:nvSpPr>
        <p:spPr>
          <a:xfrm>
            <a:off x="540000" y="1827786"/>
            <a:ext cx="5040000" cy="4247097"/>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
        <p:nvSpPr>
          <p:cNvPr id="13" name="Text Placeholder 3">
            <a:extLst>
              <a:ext uri="{FF2B5EF4-FFF2-40B4-BE49-F238E27FC236}">
                <a16:creationId xmlns:a16="http://schemas.microsoft.com/office/drawing/2014/main" id="{DC4828BC-08A6-451E-9443-B21D5F52342D}"/>
              </a:ext>
            </a:extLst>
          </p:cNvPr>
          <p:cNvSpPr>
            <a:spLocks noGrp="1"/>
          </p:cNvSpPr>
          <p:nvPr>
            <p:ph type="body" sz="quarter" idx="18" hasCustomPrompt="1"/>
          </p:nvPr>
        </p:nvSpPr>
        <p:spPr>
          <a:xfrm>
            <a:off x="6636000" y="1827786"/>
            <a:ext cx="5040000" cy="4247097"/>
          </a:xfrm>
          <a:prstGeom prst="rect">
            <a:avLst/>
          </a:prstGeom>
        </p:spPr>
        <p:txBody>
          <a:bodyPr lIns="0" rIns="0">
            <a:normAutofit/>
          </a:bodyPr>
          <a:lstStyle>
            <a:lvl1pPr marL="0" indent="0">
              <a:buNone/>
              <a:defRPr sz="1400" b="0">
                <a:latin typeface="Arial" panose="020B0604020202020204" pitchFamily="34" charset="0"/>
                <a:cs typeface="Arial" panose="020B0604020202020204" pitchFamily="34" charset="0"/>
              </a:defRPr>
            </a:lvl1pPr>
            <a:lvl2pPr marL="457200" indent="0">
              <a:buClr>
                <a:srgbClr val="CC0000"/>
              </a:buClr>
              <a:buFont typeface="Arial" panose="020B0604020202020204" pitchFamily="34" charset="0"/>
              <a:buNone/>
              <a:defRPr sz="1400" b="0">
                <a:latin typeface="Arial" panose="020B0604020202020204" pitchFamily="34" charset="0"/>
                <a:cs typeface="Arial" panose="020B0604020202020204" pitchFamily="34" charset="0"/>
              </a:defRPr>
            </a:lvl2pPr>
            <a:lvl3pPr marL="1143000" indent="-228600">
              <a:buFont typeface="Wingdings" panose="05000000000000000000" pitchFamily="2" charset="2"/>
              <a:buChar char="Ø"/>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a:t>Type your content here</a:t>
            </a:r>
          </a:p>
        </p:txBody>
      </p:sp>
    </p:spTree>
    <p:extLst>
      <p:ext uri="{BB962C8B-B14F-4D97-AF65-F5344CB8AC3E}">
        <p14:creationId xmlns:p14="http://schemas.microsoft.com/office/powerpoint/2010/main" val="57222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0F660E87-A6F5-4B17-B484-0D6A2FE71A4D}"/>
              </a:ext>
            </a:extLst>
          </p:cNvPr>
          <p:cNvSpPr>
            <a:spLocks noGrp="1"/>
          </p:cNvSpPr>
          <p:nvPr>
            <p:ph type="sldNum" sz="quarter" idx="4"/>
          </p:nvPr>
        </p:nvSpPr>
        <p:spPr>
          <a:xfrm>
            <a:off x="11688064" y="6360986"/>
            <a:ext cx="392113" cy="365125"/>
          </a:xfrm>
          <a:prstGeom prst="rect">
            <a:avLst/>
          </a:prstGeom>
        </p:spPr>
        <p:txBody>
          <a:bodyPr anchor="b"/>
          <a:lstStyle>
            <a:lvl1pPr algn="r">
              <a:defRPr sz="1000">
                <a:solidFill>
                  <a:schemeClr val="tx1">
                    <a:lumMod val="85000"/>
                    <a:lumOff val="15000"/>
                  </a:schemeClr>
                </a:solidFill>
                <a:latin typeface="Arial" panose="020B0604020202020204" pitchFamily="34" charset="0"/>
                <a:cs typeface="Arial" panose="020B0604020202020204" pitchFamily="34" charset="0"/>
              </a:defRPr>
            </a:lvl1pPr>
          </a:lstStyle>
          <a:p>
            <a:pPr>
              <a:defRPr/>
            </a:pPr>
            <a:fld id="{D3E96052-0A4B-4A08-865C-CA9762586211}"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194" r:id="rId1"/>
    <p:sldLayoutId id="2147484192" r:id="rId2"/>
    <p:sldLayoutId id="2147484146" r:id="rId3"/>
    <p:sldLayoutId id="2147484168" r:id="rId4"/>
    <p:sldLayoutId id="2147484188" r:id="rId5"/>
    <p:sldLayoutId id="2147484169" r:id="rId6"/>
    <p:sldLayoutId id="2147484179" r:id="rId7"/>
    <p:sldLayoutId id="2147484180" r:id="rId8"/>
    <p:sldLayoutId id="2147484172" r:id="rId9"/>
    <p:sldLayoutId id="2147484178" r:id="rId10"/>
    <p:sldLayoutId id="2147484198" r:id="rId11"/>
    <p:sldLayoutId id="2147484197" r:id="rId12"/>
    <p:sldLayoutId id="2147484173" r:id="rId13"/>
    <p:sldLayoutId id="2147484174" r:id="rId14"/>
    <p:sldLayoutId id="2147484183" r:id="rId15"/>
    <p:sldLayoutId id="2147484199" r:id="rId16"/>
  </p:sldLayoutIdLst>
  <p:hf hdr="0" ftr="0" dt="0"/>
  <p:txStyles>
    <p:titleStyle>
      <a:lvl1pPr algn="l" rtl="0" eaLnBrk="1" fontAlgn="base" hangingPunct="1">
        <a:spcBef>
          <a:spcPct val="0"/>
        </a:spcBef>
        <a:spcAft>
          <a:spcPct val="0"/>
        </a:spcAft>
        <a:defRPr sz="2800" b="1" kern="1200">
          <a:solidFill>
            <a:schemeClr val="tx1"/>
          </a:solidFill>
          <a:latin typeface="+mj-lt"/>
          <a:ea typeface="+mj-ea"/>
          <a:cs typeface="+mj-cs"/>
        </a:defRPr>
      </a:lvl1pPr>
      <a:lvl2pPr algn="l" rtl="0" eaLnBrk="1" fontAlgn="base" hangingPunct="1">
        <a:spcBef>
          <a:spcPct val="0"/>
        </a:spcBef>
        <a:spcAft>
          <a:spcPct val="0"/>
        </a:spcAft>
        <a:defRPr sz="2800" b="1">
          <a:solidFill>
            <a:schemeClr val="tx1"/>
          </a:solidFill>
          <a:latin typeface="Arial" panose="020B0604020202020204" pitchFamily="34" charset="0"/>
        </a:defRPr>
      </a:lvl2pPr>
      <a:lvl3pPr algn="l" rtl="0" eaLnBrk="1" fontAlgn="base" hangingPunct="1">
        <a:spcBef>
          <a:spcPct val="0"/>
        </a:spcBef>
        <a:spcAft>
          <a:spcPct val="0"/>
        </a:spcAft>
        <a:defRPr sz="2800" b="1">
          <a:solidFill>
            <a:schemeClr val="tx1"/>
          </a:solidFill>
          <a:latin typeface="Arial" panose="020B0604020202020204" pitchFamily="34" charset="0"/>
        </a:defRPr>
      </a:lvl3pPr>
      <a:lvl4pPr algn="l" rtl="0" eaLnBrk="1" fontAlgn="base" hangingPunct="1">
        <a:spcBef>
          <a:spcPct val="0"/>
        </a:spcBef>
        <a:spcAft>
          <a:spcPct val="0"/>
        </a:spcAft>
        <a:defRPr sz="2800" b="1">
          <a:solidFill>
            <a:schemeClr val="tx1"/>
          </a:solidFill>
          <a:latin typeface="Arial" panose="020B0604020202020204" pitchFamily="34" charset="0"/>
        </a:defRPr>
      </a:lvl4pPr>
      <a:lvl5pPr algn="l" rtl="0" eaLnBrk="1" fontAlgn="base" hangingPunct="1">
        <a:spcBef>
          <a:spcPct val="0"/>
        </a:spcBef>
        <a:spcAft>
          <a:spcPct val="0"/>
        </a:spcAft>
        <a:defRPr sz="2800" b="1">
          <a:solidFill>
            <a:schemeClr val="tx1"/>
          </a:solidFill>
          <a:latin typeface="Arial" panose="020B0604020202020204" pitchFamily="34" charset="0"/>
        </a:defRPr>
      </a:lvl5pPr>
      <a:lvl6pPr marL="457200" algn="l" rtl="0" eaLnBrk="1" fontAlgn="base" hangingPunct="1">
        <a:spcBef>
          <a:spcPct val="0"/>
        </a:spcBef>
        <a:spcAft>
          <a:spcPct val="0"/>
        </a:spcAft>
        <a:defRPr sz="2800" b="1">
          <a:solidFill>
            <a:schemeClr val="tx1"/>
          </a:solidFill>
          <a:latin typeface="Arial" panose="020B0604020202020204" pitchFamily="34" charset="0"/>
        </a:defRPr>
      </a:lvl6pPr>
      <a:lvl7pPr marL="914400" algn="l" rtl="0" eaLnBrk="1" fontAlgn="base" hangingPunct="1">
        <a:spcBef>
          <a:spcPct val="0"/>
        </a:spcBef>
        <a:spcAft>
          <a:spcPct val="0"/>
        </a:spcAft>
        <a:defRPr sz="2800" b="1">
          <a:solidFill>
            <a:schemeClr val="tx1"/>
          </a:solidFill>
          <a:latin typeface="Arial" panose="020B0604020202020204" pitchFamily="34" charset="0"/>
        </a:defRPr>
      </a:lvl7pPr>
      <a:lvl8pPr marL="1371600" algn="l" rtl="0" eaLnBrk="1" fontAlgn="base" hangingPunct="1">
        <a:spcBef>
          <a:spcPct val="0"/>
        </a:spcBef>
        <a:spcAft>
          <a:spcPct val="0"/>
        </a:spcAft>
        <a:defRPr sz="2800" b="1">
          <a:solidFill>
            <a:schemeClr val="tx1"/>
          </a:solidFill>
          <a:latin typeface="Arial" panose="020B0604020202020204" pitchFamily="34" charset="0"/>
        </a:defRPr>
      </a:lvl8pPr>
      <a:lvl9pPr marL="1828800" algn="l" rtl="0" eaLnBrk="1" fontAlgn="base" hangingPunct="1">
        <a:spcBef>
          <a:spcPct val="0"/>
        </a:spcBef>
        <a:spcAft>
          <a:spcPct val="0"/>
        </a:spcAft>
        <a:defRPr sz="28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1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close up of a compass with a black and white background">
            <a:extLst>
              <a:ext uri="{FF2B5EF4-FFF2-40B4-BE49-F238E27FC236}">
                <a16:creationId xmlns:a16="http://schemas.microsoft.com/office/drawing/2014/main" id="{12CE2C42-31DE-DBDF-EB1E-F578821E4A0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b="7295"/>
          <a:stretch/>
        </p:blipFill>
        <p:spPr bwMode="auto">
          <a:xfrm>
            <a:off x="0" y="-3595"/>
            <a:ext cx="11096766" cy="68615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grey background&#10;&#10;Description automatically generated">
            <a:extLst>
              <a:ext uri="{FF2B5EF4-FFF2-40B4-BE49-F238E27FC236}">
                <a16:creationId xmlns:a16="http://schemas.microsoft.com/office/drawing/2014/main" id="{DE2BE2E8-CEA1-35D4-80F0-3DB53C977806}"/>
              </a:ext>
            </a:extLst>
          </p:cNvPr>
          <p:cNvPicPr>
            <a:picLocks noChangeAspect="1"/>
          </p:cNvPicPr>
          <p:nvPr/>
        </p:nvPicPr>
        <p:blipFill rotWithShape="1">
          <a:blip r:embed="rId4">
            <a:extLst>
              <a:ext uri="{28A0092B-C50C-407E-A947-70E740481C1C}">
                <a14:useLocalDpi xmlns:a14="http://schemas.microsoft.com/office/drawing/2010/main" val="0"/>
              </a:ext>
            </a:extLst>
          </a:blip>
          <a:srcRect l="55278"/>
          <a:stretch/>
        </p:blipFill>
        <p:spPr>
          <a:xfrm>
            <a:off x="6742909" y="0"/>
            <a:ext cx="5452514" cy="6858000"/>
          </a:xfrm>
          <a:prstGeom prst="rect">
            <a:avLst/>
          </a:prstGeom>
        </p:spPr>
      </p:pic>
      <p:sp>
        <p:nvSpPr>
          <p:cNvPr id="2" name="object 2"/>
          <p:cNvSpPr txBox="1"/>
          <p:nvPr/>
        </p:nvSpPr>
        <p:spPr>
          <a:xfrm>
            <a:off x="597689" y="4536955"/>
            <a:ext cx="3320797" cy="715482"/>
          </a:xfrm>
          <a:prstGeom prst="rect">
            <a:avLst/>
          </a:prstGeom>
          <a:noFill/>
        </p:spPr>
        <p:txBody>
          <a:bodyPr vert="horz" wrap="square" lIns="0" tIns="177130" rIns="0" bIns="0" rtlCol="0">
            <a:spAutoFit/>
          </a:bodyPr>
          <a:lstStyle/>
          <a:p>
            <a:pPr marL="7701">
              <a:spcBef>
                <a:spcPts val="1395"/>
              </a:spcBef>
            </a:pPr>
            <a:r>
              <a:rPr sz="3487" dirty="0">
                <a:solidFill>
                  <a:srgbClr val="FFFFFF"/>
                </a:solidFill>
                <a:latin typeface="Open Sans Light"/>
                <a:cs typeface="Open Sans Light"/>
              </a:rPr>
              <a:t>Equity</a:t>
            </a:r>
            <a:r>
              <a:rPr sz="3487" spc="3" dirty="0">
                <a:solidFill>
                  <a:srgbClr val="FFFFFF"/>
                </a:solidFill>
                <a:latin typeface="Open Sans Light"/>
                <a:cs typeface="Open Sans Light"/>
              </a:rPr>
              <a:t> </a:t>
            </a:r>
            <a:r>
              <a:rPr sz="3487" dirty="0">
                <a:solidFill>
                  <a:srgbClr val="FFFFFF"/>
                </a:solidFill>
                <a:latin typeface="Open Sans Light"/>
                <a:cs typeface="Open Sans Light"/>
              </a:rPr>
              <a:t>Focus</a:t>
            </a:r>
            <a:r>
              <a:rPr sz="3487" spc="3" dirty="0">
                <a:solidFill>
                  <a:srgbClr val="FFFFFF"/>
                </a:solidFill>
                <a:latin typeface="Open Sans Light"/>
                <a:cs typeface="Open Sans Light"/>
              </a:rPr>
              <a:t> </a:t>
            </a:r>
            <a:r>
              <a:rPr sz="3487" spc="-12" dirty="0">
                <a:solidFill>
                  <a:srgbClr val="FFFFFF"/>
                </a:solidFill>
                <a:latin typeface="Open Sans Light"/>
                <a:cs typeface="Open Sans Light"/>
              </a:rPr>
              <a:t>List</a:t>
            </a:r>
            <a:endParaRPr sz="3487" dirty="0">
              <a:latin typeface="Open Sans Light"/>
              <a:cs typeface="Open Sans Light"/>
            </a:endParaRPr>
          </a:p>
        </p:txBody>
      </p:sp>
      <p:sp>
        <p:nvSpPr>
          <p:cNvPr id="3" name="object 3"/>
          <p:cNvSpPr txBox="1"/>
          <p:nvPr/>
        </p:nvSpPr>
        <p:spPr>
          <a:xfrm>
            <a:off x="9839040" y="5852770"/>
            <a:ext cx="1794401" cy="191630"/>
          </a:xfrm>
          <a:prstGeom prst="rect">
            <a:avLst/>
          </a:prstGeom>
        </p:spPr>
        <p:txBody>
          <a:bodyPr vert="horz" wrap="square" lIns="0" tIns="9627" rIns="0" bIns="0" rtlCol="0">
            <a:spAutoFit/>
          </a:bodyPr>
          <a:lstStyle/>
          <a:p>
            <a:pPr marL="7701">
              <a:spcBef>
                <a:spcPts val="76"/>
              </a:spcBef>
            </a:pPr>
            <a:r>
              <a:rPr sz="1182" b="1" dirty="0">
                <a:solidFill>
                  <a:srgbClr val="FFFFFF"/>
                </a:solidFill>
                <a:latin typeface="Open Sans"/>
                <a:cs typeface="Open Sans"/>
              </a:rPr>
              <a:t>DBS</a:t>
            </a:r>
            <a:r>
              <a:rPr sz="1182" b="1" spc="30" dirty="0">
                <a:solidFill>
                  <a:srgbClr val="FFFFFF"/>
                </a:solidFill>
                <a:latin typeface="Open Sans"/>
                <a:cs typeface="Open Sans"/>
              </a:rPr>
              <a:t> </a:t>
            </a:r>
            <a:r>
              <a:rPr sz="1182" b="1" dirty="0">
                <a:solidFill>
                  <a:srgbClr val="FFFFFF"/>
                </a:solidFill>
                <a:latin typeface="Open Sans"/>
                <a:cs typeface="Open Sans"/>
              </a:rPr>
              <a:t>WEALTH</a:t>
            </a:r>
            <a:r>
              <a:rPr sz="1182" b="1" spc="30" dirty="0">
                <a:solidFill>
                  <a:srgbClr val="FFFFFF"/>
                </a:solidFill>
                <a:latin typeface="Open Sans"/>
                <a:cs typeface="Open Sans"/>
              </a:rPr>
              <a:t> </a:t>
            </a:r>
            <a:r>
              <a:rPr sz="1182" b="1" spc="-6" dirty="0">
                <a:solidFill>
                  <a:srgbClr val="FFFFFF"/>
                </a:solidFill>
                <a:latin typeface="Open Sans"/>
                <a:cs typeface="Open Sans"/>
              </a:rPr>
              <a:t>ANALYSTS</a:t>
            </a:r>
            <a:endParaRPr sz="1182" dirty="0">
              <a:latin typeface="Open Sans"/>
              <a:cs typeface="Open Sans"/>
            </a:endParaRPr>
          </a:p>
        </p:txBody>
      </p:sp>
      <p:sp>
        <p:nvSpPr>
          <p:cNvPr id="4" name="object 4"/>
          <p:cNvSpPr txBox="1"/>
          <p:nvPr/>
        </p:nvSpPr>
        <p:spPr>
          <a:xfrm>
            <a:off x="9845228" y="6141644"/>
            <a:ext cx="1777073" cy="301314"/>
          </a:xfrm>
          <a:prstGeom prst="rect">
            <a:avLst/>
          </a:prstGeom>
          <a:noFill/>
        </p:spPr>
        <p:txBody>
          <a:bodyPr vert="horz" wrap="square" lIns="0" tIns="7316" rIns="0" bIns="0" rtlCol="0">
            <a:spAutoFit/>
          </a:bodyPr>
          <a:lstStyle/>
          <a:p>
            <a:pPr marL="7701">
              <a:spcBef>
                <a:spcPts val="58"/>
              </a:spcBef>
              <a:tabLst>
                <a:tab pos="478635" algn="l"/>
                <a:tab pos="1083569" algn="l"/>
              </a:tabLst>
            </a:pP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36" dirty="0">
                <a:solidFill>
                  <a:srgbClr val="FFFFFF"/>
                </a:solidFill>
                <a:latin typeface="Open Sans"/>
                <a:cs typeface="Open Sans"/>
              </a:rPr>
              <a:t>3</a:t>
            </a:r>
            <a:r>
              <a:rPr sz="1910" dirty="0">
                <a:solidFill>
                  <a:srgbClr val="FFFFFF"/>
                </a:solidFill>
                <a:latin typeface="Open Sans"/>
                <a:cs typeface="Open Sans"/>
              </a:rPr>
              <a:t>	</a:t>
            </a:r>
            <a:r>
              <a:rPr sz="1910" spc="-6" dirty="0">
                <a:solidFill>
                  <a:srgbClr val="FFFFFF"/>
                </a:solidFill>
                <a:latin typeface="Open Sans"/>
                <a:cs typeface="Open Sans"/>
              </a:rPr>
              <a:t>J</a:t>
            </a:r>
            <a:r>
              <a:rPr sz="1910" spc="-154" dirty="0">
                <a:solidFill>
                  <a:srgbClr val="FFFFFF"/>
                </a:solidFill>
                <a:latin typeface="Open Sans"/>
                <a:cs typeface="Open Sans"/>
              </a:rPr>
              <a:t> </a:t>
            </a:r>
            <a:r>
              <a:rPr sz="1910" spc="-18" dirty="0">
                <a:solidFill>
                  <a:srgbClr val="FFFFFF"/>
                </a:solidFill>
                <a:latin typeface="Open Sans"/>
                <a:cs typeface="Open Sans"/>
              </a:rPr>
              <a:t>U</a:t>
            </a:r>
            <a:r>
              <a:rPr sz="1910" spc="-152" dirty="0">
                <a:solidFill>
                  <a:srgbClr val="FFFFFF"/>
                </a:solidFill>
                <a:latin typeface="Open Sans"/>
                <a:cs typeface="Open Sans"/>
              </a:rPr>
              <a:t> </a:t>
            </a:r>
            <a:r>
              <a:rPr sz="1910" spc="-30" dirty="0">
                <a:solidFill>
                  <a:srgbClr val="FFFFFF"/>
                </a:solidFill>
                <a:latin typeface="Open Sans"/>
                <a:cs typeface="Open Sans"/>
              </a:rPr>
              <a:t>L</a:t>
            </a:r>
            <a:r>
              <a:rPr sz="1910" dirty="0">
                <a:solidFill>
                  <a:srgbClr val="FFFFFF"/>
                </a:solidFill>
                <a:latin typeface="Open Sans"/>
                <a:cs typeface="Open Sans"/>
              </a:rPr>
              <a:t>	</a:t>
            </a:r>
            <a:r>
              <a:rPr sz="1910" spc="-15" dirty="0">
                <a:solidFill>
                  <a:srgbClr val="FFFFFF"/>
                </a:solidFill>
                <a:latin typeface="Open Sans"/>
                <a:cs typeface="Open Sans"/>
              </a:rPr>
              <a:t>2</a:t>
            </a:r>
            <a:r>
              <a:rPr sz="1910" spc="-152" dirty="0">
                <a:solidFill>
                  <a:srgbClr val="FFFFFF"/>
                </a:solidFill>
                <a:latin typeface="Open Sans"/>
                <a:cs typeface="Open Sans"/>
              </a:rPr>
              <a:t> </a:t>
            </a: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15" dirty="0">
                <a:solidFill>
                  <a:srgbClr val="FFFFFF"/>
                </a:solidFill>
                <a:latin typeface="Open Sans"/>
                <a:cs typeface="Open Sans"/>
              </a:rPr>
              <a:t>2</a:t>
            </a:r>
            <a:r>
              <a:rPr sz="1910" spc="-149" dirty="0">
                <a:solidFill>
                  <a:srgbClr val="FFFFFF"/>
                </a:solidFill>
                <a:latin typeface="Open Sans"/>
                <a:cs typeface="Open Sans"/>
              </a:rPr>
              <a:t> </a:t>
            </a:r>
            <a:r>
              <a:rPr sz="1910" spc="-30" dirty="0">
                <a:solidFill>
                  <a:srgbClr val="FFFFFF"/>
                </a:solidFill>
                <a:latin typeface="Open Sans"/>
                <a:cs typeface="Open Sans"/>
              </a:rPr>
              <a:t>3</a:t>
            </a:r>
            <a:endParaRPr sz="1910" dirty="0">
              <a:latin typeface="Open Sans"/>
              <a:cs typeface="Open Sans"/>
            </a:endParaRPr>
          </a:p>
        </p:txBody>
      </p:sp>
      <p:sp>
        <p:nvSpPr>
          <p:cNvPr id="6" name="object 6"/>
          <p:cNvSpPr/>
          <p:nvPr/>
        </p:nvSpPr>
        <p:spPr>
          <a:xfrm>
            <a:off x="9860434" y="6095449"/>
            <a:ext cx="1761285" cy="0"/>
          </a:xfrm>
          <a:custGeom>
            <a:avLst/>
            <a:gdLst/>
            <a:ahLst/>
            <a:cxnLst/>
            <a:rect l="l" t="t" r="r" b="b"/>
            <a:pathLst>
              <a:path w="2904490">
                <a:moveTo>
                  <a:pt x="0" y="0"/>
                </a:moveTo>
                <a:lnTo>
                  <a:pt x="2904037" y="0"/>
                </a:lnTo>
              </a:path>
            </a:pathLst>
          </a:custGeom>
          <a:ln w="10470">
            <a:solidFill>
              <a:srgbClr val="FFFFFF"/>
            </a:solidFill>
          </a:ln>
        </p:spPr>
        <p:txBody>
          <a:bodyPr wrap="square" lIns="0" tIns="0" rIns="0" bIns="0" rtlCol="0"/>
          <a:lstStyle/>
          <a:p>
            <a:endParaRPr/>
          </a:p>
        </p:txBody>
      </p:sp>
      <p:sp>
        <p:nvSpPr>
          <p:cNvPr id="12" name="object 12"/>
          <p:cNvSpPr txBox="1"/>
          <p:nvPr/>
        </p:nvSpPr>
        <p:spPr>
          <a:xfrm>
            <a:off x="597689" y="5882428"/>
            <a:ext cx="6003542" cy="597511"/>
          </a:xfrm>
          <a:prstGeom prst="rect">
            <a:avLst/>
          </a:prstGeom>
        </p:spPr>
        <p:txBody>
          <a:bodyPr vert="horz" wrap="square" lIns="0" tIns="9627" rIns="0" bIns="0" rtlCol="0">
            <a:spAutoFit/>
          </a:bodyPr>
          <a:lstStyle/>
          <a:p>
            <a:pPr marL="33500">
              <a:spcBef>
                <a:spcPts val="76"/>
              </a:spcBef>
            </a:pPr>
            <a:r>
              <a:rPr sz="1182" b="1" dirty="0">
                <a:solidFill>
                  <a:srgbClr val="FFFFFF"/>
                </a:solidFill>
                <a:latin typeface="Open Sans"/>
                <a:cs typeface="Open Sans"/>
              </a:rPr>
              <a:t>&gt;</a:t>
            </a:r>
            <a:r>
              <a:rPr sz="1182" b="1" spc="267" dirty="0">
                <a:solidFill>
                  <a:srgbClr val="FFFFFF"/>
                </a:solidFill>
                <a:latin typeface="Open Sans"/>
                <a:cs typeface="Open Sans"/>
              </a:rPr>
              <a:t> </a:t>
            </a:r>
            <a:r>
              <a:rPr sz="1182" b="1" dirty="0">
                <a:solidFill>
                  <a:srgbClr val="FFFFFF"/>
                </a:solidFill>
                <a:latin typeface="Open Sans"/>
                <a:cs typeface="Open Sans"/>
              </a:rPr>
              <a:t>Accredited</a:t>
            </a:r>
            <a:r>
              <a:rPr sz="1182" b="1" spc="30" dirty="0">
                <a:solidFill>
                  <a:srgbClr val="FFFFFF"/>
                </a:solidFill>
                <a:latin typeface="Open Sans"/>
                <a:cs typeface="Open Sans"/>
              </a:rPr>
              <a:t> </a:t>
            </a:r>
            <a:r>
              <a:rPr sz="1182" b="1" dirty="0">
                <a:solidFill>
                  <a:srgbClr val="FFFFFF"/>
                </a:solidFill>
                <a:latin typeface="Open Sans"/>
                <a:cs typeface="Open Sans"/>
              </a:rPr>
              <a:t>Investors</a:t>
            </a:r>
            <a:r>
              <a:rPr sz="1182" b="1" spc="33" dirty="0">
                <a:solidFill>
                  <a:srgbClr val="FFFFFF"/>
                </a:solidFill>
                <a:latin typeface="Open Sans"/>
                <a:cs typeface="Open Sans"/>
              </a:rPr>
              <a:t> </a:t>
            </a:r>
            <a:r>
              <a:rPr sz="1182" b="1" dirty="0">
                <a:solidFill>
                  <a:srgbClr val="FFFFFF"/>
                </a:solidFill>
                <a:latin typeface="Open Sans"/>
                <a:cs typeface="Open Sans"/>
              </a:rPr>
              <a:t>and</a:t>
            </a:r>
            <a:r>
              <a:rPr sz="1182" b="1" spc="30" dirty="0">
                <a:solidFill>
                  <a:srgbClr val="FFFFFF"/>
                </a:solidFill>
                <a:latin typeface="Open Sans"/>
                <a:cs typeface="Open Sans"/>
              </a:rPr>
              <a:t> </a:t>
            </a:r>
            <a:r>
              <a:rPr sz="1182" b="1" dirty="0">
                <a:solidFill>
                  <a:srgbClr val="FFFFFF"/>
                </a:solidFill>
                <a:latin typeface="Open Sans"/>
                <a:cs typeface="Open Sans"/>
              </a:rPr>
              <a:t>Professional</a:t>
            </a:r>
            <a:r>
              <a:rPr sz="1182" b="1" spc="33" dirty="0">
                <a:solidFill>
                  <a:srgbClr val="FFFFFF"/>
                </a:solidFill>
                <a:latin typeface="Open Sans"/>
                <a:cs typeface="Open Sans"/>
              </a:rPr>
              <a:t> </a:t>
            </a:r>
            <a:r>
              <a:rPr sz="1182" b="1" dirty="0">
                <a:solidFill>
                  <a:srgbClr val="FFFFFF"/>
                </a:solidFill>
                <a:latin typeface="Open Sans"/>
                <a:cs typeface="Open Sans"/>
              </a:rPr>
              <a:t>Investors</a:t>
            </a:r>
            <a:r>
              <a:rPr sz="1182" b="1" spc="30" dirty="0">
                <a:solidFill>
                  <a:srgbClr val="FFFFFF"/>
                </a:solidFill>
                <a:latin typeface="Open Sans"/>
                <a:cs typeface="Open Sans"/>
              </a:rPr>
              <a:t> </a:t>
            </a:r>
            <a:r>
              <a:rPr sz="1182" b="1" spc="-12" dirty="0">
                <a:solidFill>
                  <a:srgbClr val="FFFFFF"/>
                </a:solidFill>
                <a:latin typeface="Open Sans"/>
                <a:cs typeface="Open Sans"/>
              </a:rPr>
              <a:t>only</a:t>
            </a:r>
            <a:endParaRPr sz="1182" dirty="0">
              <a:latin typeface="Open Sans"/>
              <a:cs typeface="Open Sans"/>
            </a:endParaRPr>
          </a:p>
          <a:p>
            <a:pPr marL="7701" marR="3081">
              <a:spcBef>
                <a:spcPts val="1167"/>
              </a:spcBef>
            </a:pP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information contained in this document</a:t>
            </a:r>
            <a:r>
              <a:rPr sz="546" spc="-3" dirty="0">
                <a:solidFill>
                  <a:srgbClr val="FFFFFF"/>
                </a:solidFill>
                <a:latin typeface="Open Sans"/>
                <a:cs typeface="Open Sans"/>
              </a:rPr>
              <a:t> </a:t>
            </a:r>
            <a:r>
              <a:rPr sz="546" dirty="0">
                <a:solidFill>
                  <a:srgbClr val="FFFFFF"/>
                </a:solidFill>
                <a:latin typeface="Open Sans"/>
                <a:cs typeface="Open Sans"/>
              </a:rPr>
              <a:t>is intended only for use</a:t>
            </a:r>
            <a:r>
              <a:rPr sz="546" spc="-3" dirty="0">
                <a:solidFill>
                  <a:srgbClr val="FFFFFF"/>
                </a:solidFill>
                <a:latin typeface="Open Sans"/>
                <a:cs typeface="Open Sans"/>
              </a:rPr>
              <a:t> </a:t>
            </a:r>
            <a:r>
              <a:rPr sz="546" dirty="0">
                <a:solidFill>
                  <a:srgbClr val="FFFFFF"/>
                </a:solidFill>
                <a:latin typeface="Open Sans"/>
                <a:cs typeface="Open Sans"/>
              </a:rPr>
              <a:t>by the person to whom</a:t>
            </a:r>
            <a:r>
              <a:rPr sz="546" spc="-3" dirty="0">
                <a:solidFill>
                  <a:srgbClr val="FFFFFF"/>
                </a:solidFill>
                <a:latin typeface="Open Sans"/>
                <a:cs typeface="Open Sans"/>
              </a:rPr>
              <a:t> </a:t>
            </a:r>
            <a:r>
              <a:rPr sz="546" dirty="0">
                <a:solidFill>
                  <a:srgbClr val="FFFFFF"/>
                </a:solidFill>
                <a:latin typeface="Open Sans"/>
                <a:cs typeface="Open Sans"/>
              </a:rPr>
              <a:t>it has been delivered and</a:t>
            </a:r>
            <a:r>
              <a:rPr sz="546" spc="-3" dirty="0">
                <a:solidFill>
                  <a:srgbClr val="FFFFFF"/>
                </a:solidFill>
                <a:latin typeface="Open Sans"/>
                <a:cs typeface="Open Sans"/>
              </a:rPr>
              <a:t> </a:t>
            </a:r>
            <a:r>
              <a:rPr sz="546" dirty="0">
                <a:solidFill>
                  <a:srgbClr val="FFFFFF"/>
                </a:solidFill>
                <a:latin typeface="Open Sans"/>
                <a:cs typeface="Open Sans"/>
              </a:rPr>
              <a:t>should not be disseminated or</a:t>
            </a:r>
            <a:r>
              <a:rPr sz="546" spc="-3" dirty="0">
                <a:solidFill>
                  <a:srgbClr val="FFFFFF"/>
                </a:solidFill>
                <a:latin typeface="Open Sans"/>
                <a:cs typeface="Open Sans"/>
              </a:rPr>
              <a:t> </a:t>
            </a:r>
            <a:r>
              <a:rPr sz="546" dirty="0">
                <a:solidFill>
                  <a:srgbClr val="FFFFFF"/>
                </a:solidFill>
                <a:latin typeface="Open Sans"/>
                <a:cs typeface="Open Sans"/>
              </a:rPr>
              <a:t>distributed to third parties </a:t>
            </a:r>
            <a:r>
              <a:rPr sz="546" spc="-6" dirty="0">
                <a:solidFill>
                  <a:srgbClr val="FFFFFF"/>
                </a:solidFill>
                <a:latin typeface="Open Sans"/>
                <a:cs typeface="Open Sans"/>
              </a:rPr>
              <a:t>without </a:t>
            </a:r>
            <a:r>
              <a:rPr sz="546" dirty="0">
                <a:solidFill>
                  <a:srgbClr val="FFFFFF"/>
                </a:solidFill>
                <a:latin typeface="Open Sans"/>
                <a:cs typeface="Open Sans"/>
              </a:rPr>
              <a:t>our</a:t>
            </a:r>
            <a:r>
              <a:rPr sz="546" spc="-6" dirty="0">
                <a:solidFill>
                  <a:srgbClr val="FFFFFF"/>
                </a:solidFill>
                <a:latin typeface="Open Sans"/>
                <a:cs typeface="Open Sans"/>
              </a:rPr>
              <a:t> </a:t>
            </a:r>
            <a:r>
              <a:rPr sz="546" dirty="0">
                <a:solidFill>
                  <a:srgbClr val="FFFFFF"/>
                </a:solidFill>
                <a:latin typeface="Open Sans"/>
                <a:cs typeface="Open Sans"/>
              </a:rPr>
              <a:t>prior</a:t>
            </a:r>
            <a:r>
              <a:rPr sz="546" spc="-3" dirty="0">
                <a:solidFill>
                  <a:srgbClr val="FFFFFF"/>
                </a:solidFill>
                <a:latin typeface="Open Sans"/>
                <a:cs typeface="Open Sans"/>
              </a:rPr>
              <a:t> </a:t>
            </a:r>
            <a:r>
              <a:rPr sz="546" dirty="0">
                <a:solidFill>
                  <a:srgbClr val="FFFFFF"/>
                </a:solidFill>
                <a:latin typeface="Open Sans"/>
                <a:cs typeface="Open Sans"/>
              </a:rPr>
              <a:t>written</a:t>
            </a:r>
            <a:r>
              <a:rPr sz="546" spc="-6" dirty="0">
                <a:solidFill>
                  <a:srgbClr val="FFFFFF"/>
                </a:solidFill>
                <a:latin typeface="Open Sans"/>
                <a:cs typeface="Open Sans"/>
              </a:rPr>
              <a:t> </a:t>
            </a:r>
            <a:r>
              <a:rPr sz="546" dirty="0">
                <a:solidFill>
                  <a:srgbClr val="FFFFFF"/>
                </a:solidFill>
                <a:latin typeface="Open Sans"/>
                <a:cs typeface="Open Sans"/>
              </a:rPr>
              <a:t>consent.</a:t>
            </a:r>
            <a:r>
              <a:rPr sz="546" spc="-3" dirty="0">
                <a:solidFill>
                  <a:srgbClr val="FFFFFF"/>
                </a:solidFill>
                <a:latin typeface="Open Sans"/>
                <a:cs typeface="Open Sans"/>
              </a:rPr>
              <a:t> </a:t>
            </a:r>
            <a:r>
              <a:rPr sz="546" dirty="0">
                <a:solidFill>
                  <a:srgbClr val="FFFFFF"/>
                </a:solidFill>
                <a:latin typeface="Open Sans"/>
                <a:cs typeface="Open Sans"/>
              </a:rPr>
              <a:t>DBS</a:t>
            </a:r>
            <a:r>
              <a:rPr sz="546" spc="-6" dirty="0">
                <a:solidFill>
                  <a:srgbClr val="FFFFFF"/>
                </a:solidFill>
                <a:latin typeface="Open Sans"/>
                <a:cs typeface="Open Sans"/>
              </a:rPr>
              <a:t> </a:t>
            </a:r>
            <a:r>
              <a:rPr sz="546" dirty="0">
                <a:solidFill>
                  <a:srgbClr val="FFFFFF"/>
                </a:solidFill>
                <a:latin typeface="Open Sans"/>
                <a:cs typeface="Open Sans"/>
              </a:rPr>
              <a:t>accepts</a:t>
            </a:r>
            <a:r>
              <a:rPr sz="546" spc="-3" dirty="0">
                <a:solidFill>
                  <a:srgbClr val="FFFFFF"/>
                </a:solidFill>
                <a:latin typeface="Open Sans"/>
                <a:cs typeface="Open Sans"/>
              </a:rPr>
              <a:t> </a:t>
            </a:r>
            <a:r>
              <a:rPr sz="546" dirty="0">
                <a:solidFill>
                  <a:srgbClr val="FFFFFF"/>
                </a:solidFill>
                <a:latin typeface="Open Sans"/>
                <a:cs typeface="Open Sans"/>
              </a:rPr>
              <a:t>no</a:t>
            </a:r>
            <a:r>
              <a:rPr sz="546" spc="-6" dirty="0">
                <a:solidFill>
                  <a:srgbClr val="FFFFFF"/>
                </a:solidFill>
                <a:latin typeface="Open Sans"/>
                <a:cs typeface="Open Sans"/>
              </a:rPr>
              <a:t> </a:t>
            </a:r>
            <a:r>
              <a:rPr sz="546" dirty="0">
                <a:solidFill>
                  <a:srgbClr val="FFFFFF"/>
                </a:solidFill>
                <a:latin typeface="Open Sans"/>
                <a:cs typeface="Open Sans"/>
              </a:rPr>
              <a:t>liability</a:t>
            </a:r>
            <a:r>
              <a:rPr sz="546" spc="-3" dirty="0">
                <a:solidFill>
                  <a:srgbClr val="FFFFFF"/>
                </a:solidFill>
                <a:latin typeface="Open Sans"/>
                <a:cs typeface="Open Sans"/>
              </a:rPr>
              <a:t> </a:t>
            </a:r>
            <a:r>
              <a:rPr sz="546" dirty="0">
                <a:solidFill>
                  <a:srgbClr val="FFFFFF"/>
                </a:solidFill>
                <a:latin typeface="Open Sans"/>
                <a:cs typeface="Open Sans"/>
              </a:rPr>
              <a:t>whatsoever</a:t>
            </a:r>
            <a:r>
              <a:rPr sz="546" spc="-6" dirty="0">
                <a:solidFill>
                  <a:srgbClr val="FFFFFF"/>
                </a:solidFill>
                <a:latin typeface="Open Sans"/>
                <a:cs typeface="Open Sans"/>
              </a:rPr>
              <a:t> </a:t>
            </a:r>
            <a:r>
              <a:rPr sz="546" dirty="0">
                <a:solidFill>
                  <a:srgbClr val="FFFFFF"/>
                </a:solidFill>
                <a:latin typeface="Open Sans"/>
                <a:cs typeface="Open Sans"/>
              </a:rPr>
              <a:t>with</a:t>
            </a:r>
            <a:r>
              <a:rPr sz="546" spc="-3" dirty="0">
                <a:solidFill>
                  <a:srgbClr val="FFFFFF"/>
                </a:solidFill>
                <a:latin typeface="Open Sans"/>
                <a:cs typeface="Open Sans"/>
              </a:rPr>
              <a:t> </a:t>
            </a:r>
            <a:r>
              <a:rPr sz="546" dirty="0">
                <a:solidFill>
                  <a:srgbClr val="FFFFFF"/>
                </a:solidFill>
                <a:latin typeface="Open Sans"/>
                <a:cs typeface="Open Sans"/>
              </a:rPr>
              <a:t>respect</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the</a:t>
            </a:r>
            <a:r>
              <a:rPr sz="546" spc="-6" dirty="0">
                <a:solidFill>
                  <a:srgbClr val="FFFFFF"/>
                </a:solidFill>
                <a:latin typeface="Open Sans"/>
                <a:cs typeface="Open Sans"/>
              </a:rPr>
              <a:t> </a:t>
            </a:r>
            <a:r>
              <a:rPr sz="546" dirty="0">
                <a:solidFill>
                  <a:srgbClr val="FFFFFF"/>
                </a:solidFill>
                <a:latin typeface="Open Sans"/>
                <a:cs typeface="Open Sans"/>
              </a:rPr>
              <a:t>use</a:t>
            </a:r>
            <a:r>
              <a:rPr sz="546" spc="-3"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6" dirty="0">
                <a:solidFill>
                  <a:srgbClr val="FFFFFF"/>
                </a:solidFill>
                <a:latin typeface="Open Sans"/>
                <a:cs typeface="Open Sans"/>
              </a:rPr>
              <a:t> </a:t>
            </a:r>
            <a:r>
              <a:rPr sz="546" dirty="0">
                <a:solidFill>
                  <a:srgbClr val="FFFFFF"/>
                </a:solidFill>
                <a:latin typeface="Open Sans"/>
                <a:cs typeface="Open Sans"/>
              </a:rPr>
              <a:t>document</a:t>
            </a:r>
            <a:r>
              <a:rPr sz="546" spc="-3" dirty="0">
                <a:solidFill>
                  <a:srgbClr val="FFFFFF"/>
                </a:solidFill>
                <a:latin typeface="Open Sans"/>
                <a:cs typeface="Open Sans"/>
              </a:rPr>
              <a:t> </a:t>
            </a:r>
            <a:r>
              <a:rPr sz="546" dirty="0">
                <a:solidFill>
                  <a:srgbClr val="FFFFFF"/>
                </a:solidFill>
                <a:latin typeface="Open Sans"/>
                <a:cs typeface="Open Sans"/>
              </a:rPr>
              <a:t>or</a:t>
            </a:r>
            <a:r>
              <a:rPr sz="546" spc="-6" dirty="0">
                <a:solidFill>
                  <a:srgbClr val="FFFFFF"/>
                </a:solidFill>
                <a:latin typeface="Open Sans"/>
                <a:cs typeface="Open Sans"/>
              </a:rPr>
              <a:t> </a:t>
            </a:r>
            <a:r>
              <a:rPr sz="546" dirty="0">
                <a:solidFill>
                  <a:srgbClr val="FFFFFF"/>
                </a:solidFill>
                <a:latin typeface="Open Sans"/>
                <a:cs typeface="Open Sans"/>
              </a:rPr>
              <a:t>its</a:t>
            </a:r>
            <a:r>
              <a:rPr sz="546" spc="-3" dirty="0">
                <a:solidFill>
                  <a:srgbClr val="FFFFFF"/>
                </a:solidFill>
                <a:latin typeface="Open Sans"/>
                <a:cs typeface="Open Sans"/>
              </a:rPr>
              <a:t> </a:t>
            </a:r>
            <a:r>
              <a:rPr sz="546" dirty="0">
                <a:solidFill>
                  <a:srgbClr val="FFFFFF"/>
                </a:solidFill>
                <a:latin typeface="Open Sans"/>
                <a:cs typeface="Open Sans"/>
              </a:rPr>
              <a:t>contents.</a:t>
            </a:r>
            <a:r>
              <a:rPr sz="546" spc="-6" dirty="0">
                <a:solidFill>
                  <a:srgbClr val="FFFFFF"/>
                </a:solidFill>
                <a:latin typeface="Open Sans"/>
                <a:cs typeface="Open Sans"/>
              </a:rPr>
              <a:t> </a:t>
            </a:r>
            <a:r>
              <a:rPr sz="546" dirty="0">
                <a:solidFill>
                  <a:srgbClr val="FFFFFF"/>
                </a:solidFill>
                <a:latin typeface="Open Sans"/>
                <a:cs typeface="Open Sans"/>
              </a:rPr>
              <a:t>Please</a:t>
            </a:r>
            <a:r>
              <a:rPr sz="546" spc="-3" dirty="0">
                <a:solidFill>
                  <a:srgbClr val="FFFFFF"/>
                </a:solidFill>
                <a:latin typeface="Open Sans"/>
                <a:cs typeface="Open Sans"/>
              </a:rPr>
              <a:t> </a:t>
            </a:r>
            <a:r>
              <a:rPr sz="546" dirty="0">
                <a:solidFill>
                  <a:srgbClr val="FFFFFF"/>
                </a:solidFill>
                <a:latin typeface="Open Sans"/>
                <a:cs typeface="Open Sans"/>
              </a:rPr>
              <a:t>refer</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Disclaimer</a:t>
            </a:r>
            <a:r>
              <a:rPr sz="546" spc="-6" dirty="0">
                <a:solidFill>
                  <a:srgbClr val="FFFFFF"/>
                </a:solidFill>
                <a:latin typeface="Open Sans"/>
                <a:cs typeface="Open Sans"/>
              </a:rPr>
              <a:t> </a:t>
            </a:r>
            <a:r>
              <a:rPr sz="546" dirty="0">
                <a:solidFill>
                  <a:srgbClr val="FFFFFF"/>
                </a:solidFill>
                <a:latin typeface="Open Sans"/>
                <a:cs typeface="Open Sans"/>
              </a:rPr>
              <a:t>found</a:t>
            </a:r>
            <a:r>
              <a:rPr sz="546" spc="-3" dirty="0">
                <a:solidFill>
                  <a:srgbClr val="FFFFFF"/>
                </a:solidFill>
                <a:latin typeface="Open Sans"/>
                <a:cs typeface="Open Sans"/>
              </a:rPr>
              <a:t> </a:t>
            </a:r>
            <a:r>
              <a:rPr sz="546" dirty="0">
                <a:solidFill>
                  <a:srgbClr val="FFFFFF"/>
                </a:solidFill>
                <a:latin typeface="Open Sans"/>
                <a:cs typeface="Open Sans"/>
              </a:rPr>
              <a:t>at</a:t>
            </a:r>
            <a:r>
              <a:rPr sz="546" spc="-6" dirty="0">
                <a:solidFill>
                  <a:srgbClr val="FFFFFF"/>
                </a:solidFill>
                <a:latin typeface="Open Sans"/>
                <a:cs typeface="Open Sans"/>
              </a:rPr>
              <a:t> </a:t>
            </a: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end</a:t>
            </a:r>
            <a:r>
              <a:rPr sz="546" spc="-6"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3" dirty="0">
                <a:solidFill>
                  <a:srgbClr val="FFFFFF"/>
                </a:solidFill>
                <a:latin typeface="Open Sans"/>
                <a:cs typeface="Open Sans"/>
              </a:rPr>
              <a:t> </a:t>
            </a:r>
            <a:r>
              <a:rPr sz="546" spc="-6" dirty="0">
                <a:solidFill>
                  <a:srgbClr val="FFFFFF"/>
                </a:solidFill>
                <a:latin typeface="Open Sans"/>
                <a:cs typeface="Open Sans"/>
              </a:rPr>
              <a:t>document.</a:t>
            </a:r>
            <a:endParaRPr sz="546" dirty="0">
              <a:latin typeface="Open Sans"/>
              <a:cs typeface="Open Sans"/>
            </a:endParaRPr>
          </a:p>
          <a:p>
            <a:pPr marL="7701">
              <a:spcBef>
                <a:spcPts val="9"/>
              </a:spcBef>
            </a:pPr>
            <a:r>
              <a:rPr sz="546" dirty="0">
                <a:solidFill>
                  <a:srgbClr val="FFFFFF"/>
                </a:solidFill>
                <a:latin typeface="Open Sans"/>
                <a:cs typeface="Open Sans"/>
              </a:rPr>
              <a:t>Certain</a:t>
            </a:r>
            <a:r>
              <a:rPr sz="546" spc="-3" dirty="0">
                <a:solidFill>
                  <a:srgbClr val="FFFFFF"/>
                </a:solidFill>
                <a:latin typeface="Open Sans"/>
                <a:cs typeface="Open Sans"/>
              </a:rPr>
              <a:t> </a:t>
            </a:r>
            <a:r>
              <a:rPr sz="546" dirty="0">
                <a:solidFill>
                  <a:srgbClr val="FFFFFF"/>
                </a:solidFill>
                <a:latin typeface="Open Sans"/>
                <a:cs typeface="Open Sans"/>
              </a:rPr>
              <a:t>information ©2020 MSCI</a:t>
            </a:r>
            <a:r>
              <a:rPr sz="546" spc="-3" dirty="0">
                <a:solidFill>
                  <a:srgbClr val="FFFFFF"/>
                </a:solidFill>
                <a:latin typeface="Open Sans"/>
                <a:cs typeface="Open Sans"/>
              </a:rPr>
              <a:t> </a:t>
            </a:r>
            <a:r>
              <a:rPr sz="546" dirty="0">
                <a:solidFill>
                  <a:srgbClr val="FFFFFF"/>
                </a:solidFill>
                <a:latin typeface="Open Sans"/>
                <a:cs typeface="Open Sans"/>
              </a:rPr>
              <a:t>ESG Research LLC.</a:t>
            </a:r>
            <a:r>
              <a:rPr sz="546" spc="-3" dirty="0">
                <a:solidFill>
                  <a:srgbClr val="FFFFFF"/>
                </a:solidFill>
                <a:latin typeface="Open Sans"/>
                <a:cs typeface="Open Sans"/>
              </a:rPr>
              <a:t> </a:t>
            </a:r>
            <a:r>
              <a:rPr sz="546" dirty="0">
                <a:solidFill>
                  <a:srgbClr val="FFFFFF"/>
                </a:solidFill>
                <a:latin typeface="Open Sans"/>
                <a:cs typeface="Open Sans"/>
              </a:rPr>
              <a:t>reproduced by </a:t>
            </a:r>
            <a:r>
              <a:rPr sz="546" spc="-6" dirty="0">
                <a:solidFill>
                  <a:srgbClr val="FFFFFF"/>
                </a:solidFill>
                <a:latin typeface="Open Sans"/>
                <a:cs typeface="Open Sans"/>
              </a:rPr>
              <a:t>permission.</a:t>
            </a:r>
            <a:endParaRPr sz="546" dirty="0">
              <a:latin typeface="Open Sans"/>
              <a:cs typeface="Open Sans"/>
            </a:endParaRPr>
          </a:p>
        </p:txBody>
      </p:sp>
      <p:pic>
        <p:nvPicPr>
          <p:cNvPr id="17" name="Picture 16" descr="A black and red logo">
            <a:extLst>
              <a:ext uri="{FF2B5EF4-FFF2-40B4-BE49-F238E27FC236}">
                <a16:creationId xmlns:a16="http://schemas.microsoft.com/office/drawing/2014/main" id="{EC42FC8F-E428-14A0-F2D7-1725E70B5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 y="745090"/>
            <a:ext cx="2574776" cy="8574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558E-DA09-B630-93B4-F290ADCD4788}"/>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8ED3D2FA-8D94-624A-0BAF-F5225348D864}"/>
              </a:ext>
            </a:extLst>
          </p:cNvPr>
          <p:cNvSpPr>
            <a:spLocks noGrp="1"/>
          </p:cNvSpPr>
          <p:nvPr>
            <p:ph type="subTitle" idx="1"/>
          </p:nvPr>
        </p:nvSpPr>
        <p:spPr/>
        <p:txBody>
          <a:bodyPr/>
          <a:lstStyle/>
          <a:p>
            <a:endParaRPr lang="en-SG"/>
          </a:p>
        </p:txBody>
      </p:sp>
      <p:sp>
        <p:nvSpPr>
          <p:cNvPr id="4" name="Text Placeholder 3">
            <a:extLst>
              <a:ext uri="{FF2B5EF4-FFF2-40B4-BE49-F238E27FC236}">
                <a16:creationId xmlns:a16="http://schemas.microsoft.com/office/drawing/2014/main" id="{56CFC934-5247-1AFF-65CE-6A1E0ECC765F}"/>
              </a:ext>
            </a:extLst>
          </p:cNvPr>
          <p:cNvSpPr>
            <a:spLocks noGrp="1"/>
          </p:cNvSpPr>
          <p:nvPr>
            <p:ph type="body" sz="quarter" idx="12"/>
          </p:nvPr>
        </p:nvSpPr>
        <p:spPr/>
        <p:txBody>
          <a:bodyPr/>
          <a:lstStyle/>
          <a:p>
            <a:endParaRPr lang="en-SG"/>
          </a:p>
        </p:txBody>
      </p:sp>
      <p:sp>
        <p:nvSpPr>
          <p:cNvPr id="5" name="Slide Number Placeholder 4">
            <a:extLst>
              <a:ext uri="{FF2B5EF4-FFF2-40B4-BE49-F238E27FC236}">
                <a16:creationId xmlns:a16="http://schemas.microsoft.com/office/drawing/2014/main" id="{82540746-B6FC-6650-CBCC-AA3DEB53B334}"/>
              </a:ext>
            </a:extLst>
          </p:cNvPr>
          <p:cNvSpPr>
            <a:spLocks noGrp="1"/>
          </p:cNvSpPr>
          <p:nvPr>
            <p:ph type="sldNum" sz="quarter" idx="11"/>
          </p:nvPr>
        </p:nvSpPr>
        <p:spPr/>
        <p:txBody>
          <a:bodyPr/>
          <a:lstStyle/>
          <a:p>
            <a:pPr>
              <a:defRPr/>
            </a:pPr>
            <a:fld id="{D3E96052-0A4B-4A08-865C-CA9762586211}" type="slidenum">
              <a:rPr lang="en-US" smtClean="0"/>
              <a:pPr>
                <a:defRPr/>
              </a:pPr>
              <a:t>10</a:t>
            </a:fld>
            <a:endParaRPr lang="en-US"/>
          </a:p>
        </p:txBody>
      </p:sp>
      <p:pic>
        <p:nvPicPr>
          <p:cNvPr id="7" name="Picture 6">
            <a:extLst>
              <a:ext uri="{FF2B5EF4-FFF2-40B4-BE49-F238E27FC236}">
                <a16:creationId xmlns:a16="http://schemas.microsoft.com/office/drawing/2014/main" id="{613B145E-97DD-491A-7360-AC5988B13FE8}"/>
              </a:ext>
            </a:extLst>
          </p:cNvPr>
          <p:cNvPicPr>
            <a:picLocks noChangeAspect="1"/>
          </p:cNvPicPr>
          <p:nvPr/>
        </p:nvPicPr>
        <p:blipFill>
          <a:blip r:embed="rId2"/>
          <a:stretch>
            <a:fillRect/>
          </a:stretch>
        </p:blipFill>
        <p:spPr>
          <a:xfrm>
            <a:off x="6096" y="0"/>
            <a:ext cx="12179808" cy="6858000"/>
          </a:xfrm>
          <a:prstGeom prst="rect">
            <a:avLst/>
          </a:prstGeom>
        </p:spPr>
      </p:pic>
      <p:sp>
        <p:nvSpPr>
          <p:cNvPr id="8" name="TextBox 7">
            <a:extLst>
              <a:ext uri="{FF2B5EF4-FFF2-40B4-BE49-F238E27FC236}">
                <a16:creationId xmlns:a16="http://schemas.microsoft.com/office/drawing/2014/main" id="{792CF37D-259C-AAB6-0692-F9CB5A006AE9}"/>
              </a:ext>
            </a:extLst>
          </p:cNvPr>
          <p:cNvSpPr txBox="1"/>
          <p:nvPr/>
        </p:nvSpPr>
        <p:spPr>
          <a:xfrm>
            <a:off x="528071" y="1447267"/>
            <a:ext cx="7345929" cy="3162404"/>
          </a:xfrm>
          <a:prstGeom prst="rect">
            <a:avLst/>
          </a:prstGeom>
          <a:solidFill>
            <a:schemeClr val="bg1"/>
          </a:solidFill>
        </p:spPr>
        <p:txBody>
          <a:bodyPr wrap="square" rtlCol="0">
            <a:spAutoFit/>
          </a:bodyPr>
          <a:lstStyle/>
          <a:p>
            <a:pPr algn="just"/>
            <a:r>
              <a:rPr lang="en-SG" sz="1050" b="0" i="0" dirty="0">
                <a:solidFill>
                  <a:srgbClr val="000000"/>
                </a:solidFill>
                <a:effectLst/>
                <a:latin typeface="Open Sans" panose="020B0606030504020204" pitchFamily="34" charset="0"/>
              </a:rPr>
              <a:t>Lorem ipsum </a:t>
            </a:r>
            <a:r>
              <a:rPr lang="en-SG" sz="1050" b="0" i="0" dirty="0" err="1">
                <a:solidFill>
                  <a:srgbClr val="000000"/>
                </a:solidFill>
                <a:effectLst/>
                <a:latin typeface="Open Sans" panose="020B0606030504020204" pitchFamily="34" charset="0"/>
              </a:rPr>
              <a:t>dolor</a:t>
            </a:r>
            <a:r>
              <a:rPr lang="en-SG" sz="1050" b="0" i="0" dirty="0">
                <a:solidFill>
                  <a:srgbClr val="000000"/>
                </a:solidFill>
                <a:effectLst/>
                <a:latin typeface="Open Sans" panose="020B0606030504020204" pitchFamily="34" charset="0"/>
              </a:rPr>
              <a:t> sit </a:t>
            </a:r>
            <a:r>
              <a:rPr lang="en-SG" sz="1050" b="0" i="0" dirty="0" err="1">
                <a:solidFill>
                  <a:srgbClr val="000000"/>
                </a:solidFill>
                <a:effectLst/>
                <a:latin typeface="Open Sans" panose="020B0606030504020204" pitchFamily="34" charset="0"/>
              </a:rPr>
              <a:t>amet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adipiscing</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elit</a:t>
            </a:r>
            <a:r>
              <a:rPr lang="en-SG" sz="1050" b="0" i="0" dirty="0">
                <a:solidFill>
                  <a:srgbClr val="000000"/>
                </a:solidFill>
                <a:effectLst/>
                <a:latin typeface="Open Sans" panose="020B0606030504020204" pitchFamily="34" charset="0"/>
              </a:rPr>
              <a:t>. Vestibulum </a:t>
            </a:r>
            <a:r>
              <a:rPr lang="en-SG" sz="1050" b="0" i="0" dirty="0" err="1">
                <a:solidFill>
                  <a:srgbClr val="000000"/>
                </a:solidFill>
                <a:effectLst/>
                <a:latin typeface="Open Sans" panose="020B0606030504020204" pitchFamily="34" charset="0"/>
              </a:rPr>
              <a:t>sem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odio</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molestie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ut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erat</a:t>
            </a:r>
            <a:r>
              <a:rPr lang="en-SG" sz="1050" b="0" i="0" dirty="0">
                <a:solidFill>
                  <a:srgbClr val="000000"/>
                </a:solidFill>
                <a:effectLst/>
                <a:latin typeface="Open Sans" panose="020B0606030504020204" pitchFamily="34" charset="0"/>
              </a:rPr>
              <a:t> at, </a:t>
            </a:r>
            <a:r>
              <a:rPr lang="en-SG" sz="1050" b="0" i="0" dirty="0" err="1">
                <a:solidFill>
                  <a:srgbClr val="000000"/>
                </a:solidFill>
                <a:effectLst/>
                <a:latin typeface="Open Sans" panose="020B0606030504020204" pitchFamily="34" charset="0"/>
              </a:rPr>
              <a:t>dignissim</a:t>
            </a:r>
            <a:r>
              <a:rPr lang="en-SG" sz="1050" b="0" i="0" dirty="0">
                <a:solidFill>
                  <a:srgbClr val="000000"/>
                </a:solidFill>
                <a:effectLst/>
                <a:latin typeface="Open Sans" panose="020B0606030504020204" pitchFamily="34" charset="0"/>
              </a:rPr>
              <a:t> pharetra </a:t>
            </a:r>
            <a:r>
              <a:rPr lang="en-SG" sz="1050" b="0" i="0" dirty="0" err="1">
                <a:solidFill>
                  <a:srgbClr val="000000"/>
                </a:solidFill>
                <a:effectLst/>
                <a:latin typeface="Open Sans" panose="020B0606030504020204" pitchFamily="34" charset="0"/>
              </a:rPr>
              <a:t>quam</a:t>
            </a:r>
            <a:r>
              <a:rPr lang="en-SG" sz="1050" b="0" i="0" dirty="0">
                <a:solidFill>
                  <a:srgbClr val="000000"/>
                </a:solidFill>
                <a:effectLst/>
                <a:latin typeface="Open Sans" panose="020B0606030504020204" pitchFamily="34" charset="0"/>
              </a:rPr>
              <a:t>. Proin </a:t>
            </a:r>
            <a:r>
              <a:rPr lang="en-SG" sz="1050" b="0" i="0" dirty="0" err="1">
                <a:solidFill>
                  <a:srgbClr val="000000"/>
                </a:solidFill>
                <a:effectLst/>
                <a:latin typeface="Open Sans" panose="020B0606030504020204" pitchFamily="34" charset="0"/>
              </a:rPr>
              <a:t>luctus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porttitor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neque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eu</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Curabitur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ornare</a:t>
            </a:r>
            <a:r>
              <a:rPr lang="en-SG" sz="1050" b="0" i="0" dirty="0">
                <a:solidFill>
                  <a:srgbClr val="000000"/>
                </a:solidFill>
                <a:effectLst/>
                <a:latin typeface="Open Sans" panose="020B0606030504020204" pitchFamily="34" charset="0"/>
              </a:rPr>
              <a:t> ac </a:t>
            </a:r>
            <a:r>
              <a:rPr lang="en-SG" sz="1050" b="0" i="0" dirty="0" err="1">
                <a:solidFill>
                  <a:srgbClr val="000000"/>
                </a:solidFill>
                <a:effectLst/>
                <a:latin typeface="Open Sans" panose="020B0606030504020204" pitchFamily="34" charset="0"/>
              </a:rPr>
              <a:t>elit</a:t>
            </a:r>
            <a:r>
              <a:rPr lang="en-SG" sz="1050" b="0" i="0" dirty="0">
                <a:solidFill>
                  <a:srgbClr val="000000"/>
                </a:solidFill>
                <a:effectLst/>
                <a:latin typeface="Open Sans" panose="020B0606030504020204" pitchFamily="34" charset="0"/>
              </a:rPr>
              <a:t> id </a:t>
            </a:r>
            <a:r>
              <a:rPr lang="en-SG" sz="1050" b="0" i="0" dirty="0" err="1">
                <a:solidFill>
                  <a:srgbClr val="000000"/>
                </a:solidFill>
                <a:effectLst/>
                <a:latin typeface="Open Sans" panose="020B0606030504020204" pitchFamily="34" charset="0"/>
              </a:rPr>
              <a:t>volutpat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Etiam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mauris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nulla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ut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luctus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tempor</a:t>
            </a:r>
            <a:r>
              <a:rPr lang="en-SG" sz="1050" b="0" i="0" dirty="0">
                <a:solidFill>
                  <a:srgbClr val="000000"/>
                </a:solidFill>
                <a:effectLst/>
                <a:latin typeface="Open Sans" panose="020B0606030504020204" pitchFamily="34" charset="0"/>
              </a:rPr>
              <a:t> sit </a:t>
            </a:r>
            <a:r>
              <a:rPr lang="en-SG" sz="1050" b="0" i="0" dirty="0" err="1">
                <a:solidFill>
                  <a:srgbClr val="000000"/>
                </a:solidFill>
                <a:effectLst/>
                <a:latin typeface="Open Sans" panose="020B0606030504020204" pitchFamily="34" charset="0"/>
              </a:rPr>
              <a:t>amet</a:t>
            </a:r>
            <a:r>
              <a:rPr lang="en-SG" sz="1050" b="0" i="0" dirty="0">
                <a:solidFill>
                  <a:srgbClr val="000000"/>
                </a:solidFill>
                <a:effectLst/>
                <a:latin typeface="Open Sans" panose="020B0606030504020204" pitchFamily="34" charset="0"/>
              </a:rPr>
              <a:t>. Pellentesque porta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tortor</a:t>
            </a:r>
            <a:r>
              <a:rPr lang="en-SG" sz="1050" b="0" i="0" dirty="0">
                <a:solidFill>
                  <a:srgbClr val="000000"/>
                </a:solidFill>
                <a:effectLst/>
                <a:latin typeface="Open Sans" panose="020B0606030504020204" pitchFamily="34" charset="0"/>
              </a:rPr>
              <a:t> non </a:t>
            </a:r>
            <a:r>
              <a:rPr lang="en-SG" sz="1050" b="0" i="0" dirty="0" err="1">
                <a:solidFill>
                  <a:srgbClr val="000000"/>
                </a:solidFill>
                <a:effectLst/>
                <a:latin typeface="Open Sans" panose="020B0606030504020204" pitchFamily="34" charset="0"/>
              </a:rPr>
              <a:t>vulputate</a:t>
            </a:r>
            <a:r>
              <a:rPr lang="en-SG" sz="1050" b="0" i="0" dirty="0">
                <a:solidFill>
                  <a:srgbClr val="000000"/>
                </a:solidFill>
                <a:effectLst/>
                <a:latin typeface="Open Sans" panose="020B0606030504020204" pitchFamily="34" charset="0"/>
              </a:rPr>
              <a:t>. Cras </a:t>
            </a:r>
            <a:r>
              <a:rPr lang="en-SG" sz="1050" b="0" i="0" dirty="0" err="1">
                <a:solidFill>
                  <a:srgbClr val="000000"/>
                </a:solidFill>
                <a:effectLst/>
                <a:latin typeface="Open Sans" panose="020B0606030504020204" pitchFamily="34" charset="0"/>
              </a:rPr>
              <a:t>vel</a:t>
            </a:r>
            <a:r>
              <a:rPr lang="en-SG" sz="1050" b="0" i="0" dirty="0">
                <a:solidFill>
                  <a:srgbClr val="000000"/>
                </a:solidFill>
                <a:effectLst/>
                <a:latin typeface="Open Sans" panose="020B0606030504020204" pitchFamily="34" charset="0"/>
              </a:rPr>
              <a:t> dui non </a:t>
            </a:r>
            <a:r>
              <a:rPr lang="en-SG" sz="1050" b="0" i="0" dirty="0" err="1">
                <a:solidFill>
                  <a:srgbClr val="000000"/>
                </a:solidFill>
                <a:effectLst/>
                <a:latin typeface="Open Sans" panose="020B0606030504020204" pitchFamily="34" charset="0"/>
              </a:rPr>
              <a:t>mauris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laoreet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feugiat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eu</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nec</a:t>
            </a:r>
            <a:r>
              <a:rPr lang="en-SG" sz="1050" b="0" i="0" dirty="0">
                <a:solidFill>
                  <a:srgbClr val="000000"/>
                </a:solidFill>
                <a:effectLst/>
                <a:latin typeface="Open Sans" panose="020B0606030504020204" pitchFamily="34" charset="0"/>
              </a:rPr>
              <a:t> mi. Cras </a:t>
            </a:r>
            <a:r>
              <a:rPr lang="en-SG" sz="1050" b="0" i="0" dirty="0" err="1">
                <a:solidFill>
                  <a:srgbClr val="000000"/>
                </a:solidFill>
                <a:effectLst/>
                <a:latin typeface="Open Sans" panose="020B0606030504020204" pitchFamily="34" charset="0"/>
              </a:rPr>
              <a:t>velit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justo</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molestie</a:t>
            </a:r>
            <a:r>
              <a:rPr lang="en-SG" sz="1050" b="0" i="0" dirty="0">
                <a:solidFill>
                  <a:srgbClr val="000000"/>
                </a:solidFill>
                <a:effectLst/>
                <a:latin typeface="Open Sans" panose="020B0606030504020204" pitchFamily="34" charset="0"/>
              </a:rPr>
              <a:t> a </a:t>
            </a:r>
            <a:r>
              <a:rPr lang="en-SG" sz="1050" b="0" i="0" dirty="0" err="1">
                <a:solidFill>
                  <a:srgbClr val="000000"/>
                </a:solidFill>
                <a:effectLst/>
                <a:latin typeface="Open Sans" panose="020B0606030504020204" pitchFamily="34" charset="0"/>
              </a:rPr>
              <a:t>fringilla</a:t>
            </a:r>
            <a:r>
              <a:rPr lang="en-SG" sz="1050" b="0" i="0" dirty="0">
                <a:solidFill>
                  <a:srgbClr val="000000"/>
                </a:solidFill>
                <a:effectLst/>
                <a:latin typeface="Open Sans" panose="020B0606030504020204" pitchFamily="34" charset="0"/>
              </a:rPr>
              <a:t> non, </a:t>
            </a:r>
            <a:r>
              <a:rPr lang="en-SG" sz="1050" b="0" i="0" dirty="0" err="1">
                <a:solidFill>
                  <a:srgbClr val="000000"/>
                </a:solidFill>
                <a:effectLst/>
                <a:latin typeface="Open Sans" panose="020B0606030504020204" pitchFamily="34" charset="0"/>
              </a:rPr>
              <a:t>laoreet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vel</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nibh</a:t>
            </a:r>
            <a:r>
              <a:rPr lang="en-SG" sz="1050" b="0" i="0" dirty="0">
                <a:solidFill>
                  <a:srgbClr val="000000"/>
                </a:solidFill>
                <a:effectLst/>
                <a:latin typeface="Open Sans" panose="020B0606030504020204" pitchFamily="34" charset="0"/>
              </a:rPr>
              <a:t>. Proin </a:t>
            </a:r>
            <a:r>
              <a:rPr lang="en-SG" sz="1050" b="0" i="0" dirty="0" err="1">
                <a:solidFill>
                  <a:srgbClr val="000000"/>
                </a:solidFill>
                <a:effectLst/>
                <a:latin typeface="Open Sans" panose="020B0606030504020204" pitchFamily="34" charset="0"/>
              </a:rPr>
              <a:t>nec</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nunc</a:t>
            </a:r>
            <a:r>
              <a:rPr lang="en-SG" sz="1050" b="0" i="0" dirty="0">
                <a:solidFill>
                  <a:srgbClr val="000000"/>
                </a:solidFill>
                <a:effectLst/>
                <a:latin typeface="Open Sans" panose="020B0606030504020204" pitchFamily="34" charset="0"/>
              </a:rPr>
              <a:t> in ante </a:t>
            </a:r>
            <a:r>
              <a:rPr lang="en-SG" sz="1050" b="0" i="0" dirty="0" err="1">
                <a:solidFill>
                  <a:srgbClr val="000000"/>
                </a:solidFill>
                <a:effectLst/>
                <a:latin typeface="Open Sans" panose="020B0606030504020204" pitchFamily="34" charset="0"/>
              </a:rPr>
              <a:t>commodo</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ultrices</a:t>
            </a:r>
            <a:r>
              <a:rPr lang="en-SG" sz="1050" b="0" i="0" dirty="0">
                <a:solidFill>
                  <a:srgbClr val="000000"/>
                </a:solidFill>
                <a:effectLst/>
                <a:latin typeface="Open Sans" panose="020B0606030504020204" pitchFamily="34" charset="0"/>
              </a:rPr>
              <a:t>.</a:t>
            </a:r>
          </a:p>
          <a:p>
            <a:pPr algn="just"/>
            <a:endParaRPr lang="en-SG" sz="1050" b="0" i="0" dirty="0">
              <a:solidFill>
                <a:srgbClr val="000000"/>
              </a:solidFill>
              <a:effectLst/>
              <a:latin typeface="Open Sans" panose="020B0606030504020204" pitchFamily="34" charset="0"/>
            </a:endParaRPr>
          </a:p>
          <a:p>
            <a:pPr algn="just"/>
            <a:r>
              <a:rPr lang="en-SG" sz="1050" b="0" i="0" dirty="0" err="1">
                <a:solidFill>
                  <a:srgbClr val="000000"/>
                </a:solidFill>
                <a:effectLst/>
                <a:latin typeface="Open Sans" panose="020B0606030504020204" pitchFamily="34" charset="0"/>
              </a:rPr>
              <a:t>Mauris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malesuada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erat</a:t>
            </a:r>
            <a:r>
              <a:rPr lang="en-SG" sz="1050" b="0" i="0" dirty="0">
                <a:solidFill>
                  <a:srgbClr val="000000"/>
                </a:solidFill>
                <a:effectLst/>
                <a:latin typeface="Open Sans" panose="020B0606030504020204" pitchFamily="34" charset="0"/>
              </a:rPr>
              <a:t> sit </a:t>
            </a:r>
            <a:r>
              <a:rPr lang="en-SG" sz="1050" b="0" i="0" dirty="0" err="1">
                <a:solidFill>
                  <a:srgbClr val="000000"/>
                </a:solidFill>
                <a:effectLst/>
                <a:latin typeface="Open Sans" panose="020B0606030504020204" pitchFamily="34" charset="0"/>
              </a:rPr>
              <a:t>amet</a:t>
            </a:r>
            <a:r>
              <a:rPr lang="en-SG" sz="1050" b="0" i="0" dirty="0">
                <a:solidFill>
                  <a:srgbClr val="000000"/>
                </a:solidFill>
                <a:effectLst/>
                <a:latin typeface="Open Sans" panose="020B0606030504020204" pitchFamily="34" charset="0"/>
              </a:rPr>
              <a:t> convallis </a:t>
            </a:r>
            <a:r>
              <a:rPr lang="en-SG" sz="1050" b="0" i="0" dirty="0" err="1">
                <a:solidFill>
                  <a:srgbClr val="000000"/>
                </a:solidFill>
                <a:effectLst/>
                <a:latin typeface="Open Sans" panose="020B0606030504020204" pitchFamily="34" charset="0"/>
              </a:rPr>
              <a:t>porttitor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est</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ornare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tortor</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ut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justo</a:t>
            </a:r>
            <a:r>
              <a:rPr lang="en-SG" sz="1050" b="0" i="0" dirty="0">
                <a:solidFill>
                  <a:srgbClr val="000000"/>
                </a:solidFill>
                <a:effectLst/>
                <a:latin typeface="Open Sans" panose="020B0606030504020204" pitchFamily="34" charset="0"/>
              </a:rPr>
              <a:t>. Nunc </a:t>
            </a:r>
            <a:r>
              <a:rPr lang="en-SG" sz="1050" b="0" i="0" dirty="0" err="1">
                <a:solidFill>
                  <a:srgbClr val="000000"/>
                </a:solidFill>
                <a:effectLst/>
                <a:latin typeface="Open Sans" panose="020B0606030504020204" pitchFamily="34" charset="0"/>
              </a:rPr>
              <a:t>massa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metus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scelerisque</a:t>
            </a:r>
            <a:r>
              <a:rPr lang="en-SG" sz="1050" b="0" i="0" dirty="0">
                <a:solidFill>
                  <a:srgbClr val="000000"/>
                </a:solidFill>
                <a:effectLst/>
                <a:latin typeface="Open Sans" panose="020B0606030504020204" pitchFamily="34" charset="0"/>
              </a:rPr>
              <a:t> vitae dictum </a:t>
            </a:r>
            <a:r>
              <a:rPr lang="en-SG" sz="1050" b="0" i="0" dirty="0" err="1">
                <a:solidFill>
                  <a:srgbClr val="000000"/>
                </a:solidFill>
                <a:effectLst/>
                <a:latin typeface="Open Sans" panose="020B0606030504020204" pitchFamily="34" charset="0"/>
              </a:rPr>
              <a:t>sagittis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vulputate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imperdiet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neque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Praesent</a:t>
            </a:r>
            <a:r>
              <a:rPr lang="en-SG" sz="1050" b="0" i="0" dirty="0">
                <a:solidFill>
                  <a:srgbClr val="000000"/>
                </a:solidFill>
                <a:effectLst/>
                <a:latin typeface="Open Sans" panose="020B0606030504020204" pitchFamily="34" charset="0"/>
              </a:rPr>
              <a:t> porta </a:t>
            </a:r>
            <a:r>
              <a:rPr lang="en-SG" sz="1050" b="0" i="0" dirty="0" err="1">
                <a:solidFill>
                  <a:srgbClr val="000000"/>
                </a:solidFill>
                <a:effectLst/>
                <a:latin typeface="Open Sans" panose="020B0606030504020204" pitchFamily="34" charset="0"/>
              </a:rPr>
              <a:t>aliquet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posuere</a:t>
            </a:r>
            <a:r>
              <a:rPr lang="en-SG" sz="1050" b="0" i="0" dirty="0">
                <a:solidFill>
                  <a:srgbClr val="000000"/>
                </a:solidFill>
                <a:effectLst/>
                <a:latin typeface="Open Sans" panose="020B0606030504020204" pitchFamily="34" charset="0"/>
              </a:rPr>
              <a:t>. Nam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viverra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arcu</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Phasellus</a:t>
            </a:r>
            <a:r>
              <a:rPr lang="en-SG" sz="1050" b="0" i="0" dirty="0">
                <a:solidFill>
                  <a:srgbClr val="000000"/>
                </a:solidFill>
                <a:effectLst/>
                <a:latin typeface="Open Sans" panose="020B0606030504020204" pitchFamily="34" charset="0"/>
              </a:rPr>
              <a:t> auctor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Donec </a:t>
            </a:r>
            <a:r>
              <a:rPr lang="en-SG" sz="1050" b="0" i="0" dirty="0" err="1">
                <a:solidFill>
                  <a:srgbClr val="000000"/>
                </a:solidFill>
                <a:effectLst/>
                <a:latin typeface="Open Sans" panose="020B0606030504020204" pitchFamily="34" charset="0"/>
              </a:rPr>
              <a:t>suscipit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sed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sapien</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efficitur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magna fermentum gravida. </a:t>
            </a:r>
            <a:r>
              <a:rPr lang="en-SG" sz="1050" b="0" i="0" dirty="0" err="1">
                <a:solidFill>
                  <a:srgbClr val="000000"/>
                </a:solidFill>
                <a:effectLst/>
                <a:latin typeface="Open Sans" panose="020B0606030504020204" pitchFamily="34" charset="0"/>
              </a:rPr>
              <a:t>Nullam</a:t>
            </a:r>
            <a:r>
              <a:rPr lang="en-SG" sz="1050" b="0" i="0" dirty="0">
                <a:solidFill>
                  <a:srgbClr val="000000"/>
                </a:solidFill>
                <a:effectLst/>
                <a:latin typeface="Open Sans" panose="020B0606030504020204" pitchFamily="34" charset="0"/>
              </a:rPr>
              <a:t>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Duis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vitae ipsum id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Fusce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risus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tellus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scelerisque</a:t>
            </a:r>
            <a:r>
              <a:rPr lang="en-SG" sz="1050" b="0" i="0" dirty="0">
                <a:solidFill>
                  <a:srgbClr val="000000"/>
                </a:solidFill>
                <a:effectLst/>
                <a:latin typeface="Open Sans" panose="020B0606030504020204" pitchFamily="34" charset="0"/>
              </a:rPr>
              <a:t> in </a:t>
            </a:r>
            <a:r>
              <a:rPr lang="en-SG" sz="1050" b="0" i="0" dirty="0" err="1">
                <a:solidFill>
                  <a:srgbClr val="000000"/>
                </a:solidFill>
                <a:effectLst/>
                <a:latin typeface="Open Sans" panose="020B0606030504020204" pitchFamily="34" charset="0"/>
              </a:rPr>
              <a:t>sapien</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sollicitudin</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sapien</a:t>
            </a:r>
            <a:r>
              <a:rPr lang="en-SG" sz="1050" b="0" i="0" dirty="0">
                <a:solidFill>
                  <a:srgbClr val="000000"/>
                </a:solidFill>
                <a:effectLst/>
                <a:latin typeface="Open Sans" panose="020B0606030504020204" pitchFamily="34" charset="0"/>
              </a:rPr>
              <a:t>. Nam </a:t>
            </a:r>
            <a:r>
              <a:rPr lang="en-SG" sz="1050" b="0" i="0" dirty="0" err="1">
                <a:solidFill>
                  <a:srgbClr val="000000"/>
                </a:solidFill>
                <a:effectLst/>
                <a:latin typeface="Open Sans" panose="020B0606030504020204" pitchFamily="34" charset="0"/>
              </a:rPr>
              <a:t>vel</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tellus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purus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Curabitur</a:t>
            </a:r>
            <a:r>
              <a:rPr lang="en-SG" sz="1050" b="0" i="0" dirty="0">
                <a:solidFill>
                  <a:srgbClr val="000000"/>
                </a:solidFill>
                <a:effectLst/>
                <a:latin typeface="Open Sans" panose="020B0606030504020204" pitchFamily="34" charset="0"/>
              </a:rPr>
              <a:t> tempus </a:t>
            </a:r>
            <a:r>
              <a:rPr lang="en-SG" sz="1050" b="0" i="0" dirty="0" err="1">
                <a:solidFill>
                  <a:srgbClr val="000000"/>
                </a:solidFill>
                <a:effectLst/>
                <a:latin typeface="Open Sans" panose="020B0606030504020204" pitchFamily="34" charset="0"/>
              </a:rPr>
              <a:t>turpis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quis</a:t>
            </a:r>
            <a:r>
              <a:rPr lang="en-SG" sz="1050" b="0" i="0" dirty="0">
                <a:solidFill>
                  <a:srgbClr val="000000"/>
                </a:solidFill>
                <a:effectLst/>
                <a:latin typeface="Open Sans" panose="020B0606030504020204" pitchFamily="34" charset="0"/>
              </a:rPr>
              <a:t> eros </a:t>
            </a:r>
            <a:r>
              <a:rPr lang="en-SG" sz="1050" b="0" i="0" dirty="0" err="1">
                <a:solidFill>
                  <a:srgbClr val="000000"/>
                </a:solidFill>
                <a:effectLst/>
                <a:latin typeface="Open Sans" panose="020B0606030504020204" pitchFamily="34" charset="0"/>
              </a:rPr>
              <a:t>egestas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porttitor</a:t>
            </a:r>
            <a:r>
              <a:rPr lang="en-SG" sz="1050" b="0" i="0" dirty="0">
                <a:solidFill>
                  <a:srgbClr val="000000"/>
                </a:solidFill>
                <a:effectLst/>
                <a:latin typeface="Open Sans" panose="020B0606030504020204" pitchFamily="34" charset="0"/>
              </a:rPr>
              <a:t>.</a:t>
            </a:r>
          </a:p>
          <a:p>
            <a:endParaRPr lang="en-SG" sz="1050" dirty="0"/>
          </a:p>
          <a:p>
            <a:pPr algn="just"/>
            <a:r>
              <a:rPr lang="en-SG" sz="1050" b="1" i="0" dirty="0">
                <a:solidFill>
                  <a:srgbClr val="000000"/>
                </a:solidFill>
                <a:effectLst/>
                <a:latin typeface="Open Sans" panose="020B0606030504020204" pitchFamily="34" charset="0"/>
              </a:rPr>
              <a:t>DBS Wealth Analys</a:t>
            </a:r>
            <a:r>
              <a:rPr lang="en-SG" sz="1050" b="1" dirty="0">
                <a:solidFill>
                  <a:srgbClr val="000000"/>
                </a:solidFill>
                <a:latin typeface="Open Sans" panose="020B0606030504020204" pitchFamily="34" charset="0"/>
              </a:rPr>
              <a:t>t Approach </a:t>
            </a:r>
            <a:endParaRPr lang="en-SG" sz="1050" b="1" i="0" dirty="0">
              <a:solidFill>
                <a:srgbClr val="000000"/>
              </a:solidFill>
              <a:effectLst/>
              <a:latin typeface="Open Sans" panose="020B0606030504020204" pitchFamily="34" charset="0"/>
            </a:endParaRPr>
          </a:p>
          <a:p>
            <a:pPr algn="just"/>
            <a:r>
              <a:rPr lang="en-SG" sz="1050" b="0" i="0" dirty="0">
                <a:solidFill>
                  <a:srgbClr val="000000"/>
                </a:solidFill>
                <a:effectLst/>
                <a:latin typeface="Open Sans" panose="020B0606030504020204" pitchFamily="34" charset="0"/>
              </a:rPr>
              <a:t>convallis </a:t>
            </a:r>
            <a:r>
              <a:rPr lang="en-SG" sz="1050" b="0" i="0" dirty="0" err="1">
                <a:solidFill>
                  <a:srgbClr val="000000"/>
                </a:solidFill>
                <a:effectLst/>
                <a:latin typeface="Open Sans" panose="020B0606030504020204" pitchFamily="34" charset="0"/>
              </a:rPr>
              <a:t>porttitor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est</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ornare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tortor</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ut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justo</a:t>
            </a:r>
            <a:r>
              <a:rPr lang="en-SG" sz="1050" b="0" i="0" dirty="0">
                <a:solidFill>
                  <a:srgbClr val="000000"/>
                </a:solidFill>
                <a:effectLst/>
                <a:latin typeface="Open Sans" panose="020B0606030504020204" pitchFamily="34" charset="0"/>
              </a:rPr>
              <a:t>. Nunc </a:t>
            </a:r>
            <a:r>
              <a:rPr lang="en-SG" sz="1050" b="0" i="0" dirty="0" err="1">
                <a:solidFill>
                  <a:srgbClr val="000000"/>
                </a:solidFill>
                <a:effectLst/>
                <a:latin typeface="Open Sans" panose="020B0606030504020204" pitchFamily="34" charset="0"/>
              </a:rPr>
              <a:t>massa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metus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scelerisque</a:t>
            </a:r>
            <a:r>
              <a:rPr lang="en-SG" sz="1050" b="0" i="0" dirty="0">
                <a:solidFill>
                  <a:srgbClr val="000000"/>
                </a:solidFill>
                <a:effectLst/>
                <a:latin typeface="Open Sans" panose="020B0606030504020204" pitchFamily="34" charset="0"/>
              </a:rPr>
              <a:t> vitae dictum </a:t>
            </a:r>
            <a:r>
              <a:rPr lang="en-SG" sz="1050" b="0" i="0" dirty="0" err="1">
                <a:solidFill>
                  <a:srgbClr val="000000"/>
                </a:solidFill>
                <a:effectLst/>
                <a:latin typeface="Open Sans" panose="020B0606030504020204" pitchFamily="34" charset="0"/>
              </a:rPr>
              <a:t>sagittis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vulputate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imperdiet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neque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Praesent</a:t>
            </a:r>
            <a:r>
              <a:rPr lang="en-SG" sz="1050" b="0" i="0" dirty="0">
                <a:solidFill>
                  <a:srgbClr val="000000"/>
                </a:solidFill>
                <a:effectLst/>
                <a:latin typeface="Open Sans" panose="020B0606030504020204" pitchFamily="34" charset="0"/>
              </a:rPr>
              <a:t> porta </a:t>
            </a:r>
            <a:r>
              <a:rPr lang="en-SG" sz="1050" b="0" i="0" dirty="0" err="1">
                <a:solidFill>
                  <a:srgbClr val="000000"/>
                </a:solidFill>
                <a:effectLst/>
                <a:latin typeface="Open Sans" panose="020B0606030504020204" pitchFamily="34" charset="0"/>
              </a:rPr>
              <a:t>aliquet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posuere</a:t>
            </a:r>
            <a:r>
              <a:rPr lang="en-SG" sz="1050" b="0" i="0" dirty="0">
                <a:solidFill>
                  <a:srgbClr val="000000"/>
                </a:solidFill>
                <a:effectLst/>
                <a:latin typeface="Open Sans" panose="020B0606030504020204" pitchFamily="34" charset="0"/>
              </a:rPr>
              <a:t>. Nam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viverra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arcu</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Phasellus</a:t>
            </a:r>
            <a:r>
              <a:rPr lang="en-SG" sz="1050" b="0" i="0" dirty="0">
                <a:solidFill>
                  <a:srgbClr val="000000"/>
                </a:solidFill>
                <a:effectLst/>
                <a:latin typeface="Open Sans" panose="020B0606030504020204" pitchFamily="34" charset="0"/>
              </a:rPr>
              <a:t> auctor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Donec </a:t>
            </a:r>
            <a:r>
              <a:rPr lang="en-SG" sz="1050" b="0" i="0" dirty="0" err="1">
                <a:solidFill>
                  <a:srgbClr val="000000"/>
                </a:solidFill>
                <a:effectLst/>
                <a:latin typeface="Open Sans" panose="020B0606030504020204" pitchFamily="34" charset="0"/>
              </a:rPr>
              <a:t>suscipit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sed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sapien</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efficitur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magna fermentum gravida. </a:t>
            </a:r>
            <a:r>
              <a:rPr lang="en-SG" sz="1050" b="0" i="0" dirty="0" err="1">
                <a:solidFill>
                  <a:srgbClr val="000000"/>
                </a:solidFill>
                <a:effectLst/>
                <a:latin typeface="Open Sans" panose="020B0606030504020204" pitchFamily="34" charset="0"/>
              </a:rPr>
              <a:t>Nullam</a:t>
            </a:r>
            <a:r>
              <a:rPr lang="en-SG" sz="1050" b="0" i="0" dirty="0">
                <a:solidFill>
                  <a:srgbClr val="000000"/>
                </a:solidFill>
                <a:effectLst/>
                <a:latin typeface="Open Sans" panose="020B0606030504020204" pitchFamily="34" charset="0"/>
              </a:rPr>
              <a:t>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Duis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vitae ipsum id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Fusce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risus</a:t>
            </a:r>
            <a:br>
              <a:rPr lang="en-SG" sz="1050" b="0" i="0" dirty="0">
                <a:solidFill>
                  <a:srgbClr val="000000"/>
                </a:solidFill>
                <a:effectLst/>
                <a:latin typeface="Open Sans" panose="020B0606030504020204" pitchFamily="34" charset="0"/>
              </a:rPr>
            </a:br>
            <a:r>
              <a:rPr lang="en-SG" sz="1050" b="0" i="0" dirty="0">
                <a:solidFill>
                  <a:srgbClr val="000000"/>
                </a:solidFill>
                <a:effectLst/>
                <a:latin typeface="Open Sans" panose="020B0606030504020204" pitchFamily="34" charset="0"/>
              </a:rPr>
              <a:t>magna fermentum gravida. </a:t>
            </a:r>
            <a:r>
              <a:rPr lang="en-SG" sz="1050" b="0" i="0" dirty="0" err="1">
                <a:solidFill>
                  <a:srgbClr val="000000"/>
                </a:solidFill>
                <a:effectLst/>
                <a:latin typeface="Open Sans" panose="020B0606030504020204" pitchFamily="34" charset="0"/>
              </a:rPr>
              <a:t>Nullam</a:t>
            </a:r>
            <a:r>
              <a:rPr lang="en-SG" sz="1050" b="0" i="0" dirty="0">
                <a:solidFill>
                  <a:srgbClr val="000000"/>
                </a:solidFill>
                <a:effectLst/>
                <a:latin typeface="Open Sans" panose="020B0606030504020204" pitchFamily="34" charset="0"/>
              </a:rPr>
              <a:t>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Duis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vitae ipsum id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Fusce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risus</a:t>
            </a:r>
            <a:endParaRPr lang="en-SG" sz="1050" dirty="0"/>
          </a:p>
        </p:txBody>
      </p:sp>
      <p:sp>
        <p:nvSpPr>
          <p:cNvPr id="11" name="TextBox 10">
            <a:extLst>
              <a:ext uri="{FF2B5EF4-FFF2-40B4-BE49-F238E27FC236}">
                <a16:creationId xmlns:a16="http://schemas.microsoft.com/office/drawing/2014/main" id="{FE346C00-D3AF-6F3B-3DF9-EFA48E116E61}"/>
              </a:ext>
            </a:extLst>
          </p:cNvPr>
          <p:cNvSpPr txBox="1"/>
          <p:nvPr/>
        </p:nvSpPr>
        <p:spPr>
          <a:xfrm>
            <a:off x="8116576" y="1721786"/>
            <a:ext cx="3547354" cy="2446824"/>
          </a:xfrm>
          <a:prstGeom prst="rect">
            <a:avLst/>
          </a:prstGeom>
          <a:solidFill>
            <a:schemeClr val="bg1"/>
          </a:solidFill>
        </p:spPr>
        <p:txBody>
          <a:bodyPr wrap="square" rtlCol="0">
            <a:spAutoFit/>
          </a:bodyPr>
          <a:lstStyle/>
          <a:p>
            <a:pPr algn="just"/>
            <a:r>
              <a:rPr lang="en-SG" sz="900" b="0" i="0" dirty="0">
                <a:solidFill>
                  <a:srgbClr val="000000"/>
                </a:solidFill>
                <a:effectLst/>
                <a:latin typeface="Open Sans" panose="020B0606030504020204" pitchFamily="34" charset="0"/>
              </a:rPr>
              <a:t>Marketing Communication – This is not investment research and is intended for non-US Persons who are Accredited Investors, Institutional Investors, Professional Investors and/or Professional Clients/Market Counterparty(</a:t>
            </a:r>
            <a:r>
              <a:rPr lang="en-SG" sz="900" b="0" i="0" dirty="0" err="1">
                <a:solidFill>
                  <a:srgbClr val="000000"/>
                </a:solidFill>
                <a:effectLst/>
                <a:latin typeface="Open Sans" panose="020B0606030504020204" pitchFamily="34" charset="0"/>
              </a:rPr>
              <a:t>ies</a:t>
            </a:r>
            <a:r>
              <a:rPr lang="en-SG" sz="900" b="0" i="0" dirty="0">
                <a:solidFill>
                  <a:srgbClr val="000000"/>
                </a:solidFill>
                <a:effectLst/>
                <a:latin typeface="Open Sans" panose="020B0606030504020204" pitchFamily="34" charset="0"/>
              </a:rPr>
              <a:t>) only.</a:t>
            </a:r>
          </a:p>
          <a:p>
            <a:pPr algn="just"/>
            <a:endParaRPr lang="en-SG" sz="900" b="0" i="0" dirty="0">
              <a:solidFill>
                <a:srgbClr val="000000"/>
              </a:solidFill>
              <a:effectLst/>
              <a:latin typeface="Open Sans" panose="020B0606030504020204" pitchFamily="34" charset="0"/>
            </a:endParaRPr>
          </a:p>
          <a:p>
            <a:pPr algn="just"/>
            <a:r>
              <a:rPr lang="en-SG" sz="900" b="0" i="0" dirty="0">
                <a:solidFill>
                  <a:srgbClr val="000000"/>
                </a:solidFill>
                <a:effectLst/>
                <a:latin typeface="Open Sans" panose="020B0606030504020204" pitchFamily="34" charset="0"/>
              </a:rPr>
              <a:t>This Information has been prepared by individual sales and/or trading personnel of DBS Bank Ltd, its related companies or affiliates which includes DBS Bank (Hong Kong) Limited (collectively “DBS Group”). This document should be read solely as a marketing communication and is for information purposes only. It has not been prepared in accordance with legal requirements designed to promote the independence of research, is not intended to constitute independent, impartial or objective research analysis or recommendation from DBS Group and should not be treated or relied on as such. Please note and carefully read further important information at the end.</a:t>
            </a:r>
            <a:endParaRPr lang="en-SG" sz="900" dirty="0"/>
          </a:p>
        </p:txBody>
      </p:sp>
      <p:sp>
        <p:nvSpPr>
          <p:cNvPr id="12" name="TextBox 11">
            <a:extLst>
              <a:ext uri="{FF2B5EF4-FFF2-40B4-BE49-F238E27FC236}">
                <a16:creationId xmlns:a16="http://schemas.microsoft.com/office/drawing/2014/main" id="{1988036A-A083-291D-3F02-965649B579D7}"/>
              </a:ext>
            </a:extLst>
          </p:cNvPr>
          <p:cNvSpPr txBox="1"/>
          <p:nvPr/>
        </p:nvSpPr>
        <p:spPr>
          <a:xfrm>
            <a:off x="8116576" y="4168610"/>
            <a:ext cx="3547354" cy="1146468"/>
          </a:xfrm>
          <a:prstGeom prst="rect">
            <a:avLst/>
          </a:prstGeom>
          <a:solidFill>
            <a:schemeClr val="bg1"/>
          </a:solidFill>
        </p:spPr>
        <p:txBody>
          <a:bodyPr wrap="square" rtlCol="0">
            <a:spAutoFit/>
          </a:bodyPr>
          <a:lstStyle/>
          <a:p>
            <a:r>
              <a:rPr lang="en-SG" sz="1050" b="1" i="0" u="none" strike="noStrike" baseline="0" dirty="0">
                <a:latin typeface="Open Sans" panose="020B0606030504020204" pitchFamily="34" charset="0"/>
              </a:rPr>
              <a:t>MSCI ESG Rating </a:t>
            </a:r>
            <a:br>
              <a:rPr lang="en-SG" sz="1050" b="1" i="0" u="none" strike="noStrike" baseline="0" dirty="0">
                <a:solidFill>
                  <a:srgbClr val="CD2E61"/>
                </a:solidFill>
                <a:latin typeface="Open Sans" panose="020B0606030504020204" pitchFamily="34" charset="0"/>
              </a:rPr>
            </a:br>
            <a:endParaRPr lang="en-SG" sz="400" b="1" i="0" dirty="0">
              <a:solidFill>
                <a:srgbClr val="CD2E61"/>
              </a:solidFill>
              <a:effectLst/>
              <a:latin typeface="Open Sans" panose="020B0606030504020204" pitchFamily="34" charset="0"/>
            </a:endParaRPr>
          </a:p>
          <a:p>
            <a:pPr algn="just"/>
            <a:r>
              <a:rPr lang="en-SG" sz="900" b="0" i="0" dirty="0">
                <a:solidFill>
                  <a:srgbClr val="000000"/>
                </a:solidFill>
                <a:effectLst/>
                <a:latin typeface="Open Sans" panose="020B0606030504020204" pitchFamily="34" charset="0"/>
              </a:rPr>
              <a:t>MSCI ESG Ratings aim to measure a company’s resilience to long-term, financially relevant Environment, Social and Governance (ESG) risks. MSCI classifies AAA and AA-rated securities as ESG Leaders. A, BBB and BB-rated securities are average while B and CCC-rated are Laggards.</a:t>
            </a:r>
          </a:p>
          <a:p>
            <a:pPr algn="just"/>
            <a:endParaRPr lang="en-SG" sz="900" dirty="0"/>
          </a:p>
        </p:txBody>
      </p:sp>
      <p:pic>
        <p:nvPicPr>
          <p:cNvPr id="14" name="Picture 13">
            <a:extLst>
              <a:ext uri="{FF2B5EF4-FFF2-40B4-BE49-F238E27FC236}">
                <a16:creationId xmlns:a16="http://schemas.microsoft.com/office/drawing/2014/main" id="{85A3D526-8005-6A0B-BBD8-D5D0B1D8533D}"/>
              </a:ext>
            </a:extLst>
          </p:cNvPr>
          <p:cNvPicPr>
            <a:picLocks noChangeAspect="1"/>
          </p:cNvPicPr>
          <p:nvPr/>
        </p:nvPicPr>
        <p:blipFill rotWithShape="1">
          <a:blip r:embed="rId3"/>
          <a:srcRect l="-1" r="-2422" b="51403"/>
          <a:stretch/>
        </p:blipFill>
        <p:spPr>
          <a:xfrm>
            <a:off x="8116576" y="5252046"/>
            <a:ext cx="3838612" cy="586529"/>
          </a:xfrm>
          <a:prstGeom prst="rect">
            <a:avLst/>
          </a:prstGeom>
        </p:spPr>
      </p:pic>
      <p:sp>
        <p:nvSpPr>
          <p:cNvPr id="15" name="TextBox 14">
            <a:extLst>
              <a:ext uri="{FF2B5EF4-FFF2-40B4-BE49-F238E27FC236}">
                <a16:creationId xmlns:a16="http://schemas.microsoft.com/office/drawing/2014/main" id="{446DCC71-A2DD-E6DE-9344-5C7705F9E9A8}"/>
              </a:ext>
            </a:extLst>
          </p:cNvPr>
          <p:cNvSpPr txBox="1"/>
          <p:nvPr/>
        </p:nvSpPr>
        <p:spPr>
          <a:xfrm>
            <a:off x="695835" y="5067532"/>
            <a:ext cx="7010400" cy="900246"/>
          </a:xfrm>
          <a:prstGeom prst="rect">
            <a:avLst/>
          </a:prstGeom>
          <a:solidFill>
            <a:srgbClr val="E6E6E6"/>
          </a:solidFill>
        </p:spPr>
        <p:txBody>
          <a:bodyPr wrap="square" rtlCol="0">
            <a:spAutoFit/>
          </a:bodyPr>
          <a:lstStyle/>
          <a:p>
            <a:pPr algn="just"/>
            <a:r>
              <a:rPr lang="en-SG" sz="1050" b="0" i="0" dirty="0">
                <a:solidFill>
                  <a:srgbClr val="000000"/>
                </a:solidFill>
                <a:effectLst/>
                <a:latin typeface="Open Sans" panose="020B0606030504020204" pitchFamily="34" charset="0"/>
              </a:rPr>
              <a:t>convallis </a:t>
            </a:r>
            <a:r>
              <a:rPr lang="en-SG" sz="1050" b="0" i="0" dirty="0" err="1">
                <a:solidFill>
                  <a:srgbClr val="000000"/>
                </a:solidFill>
                <a:effectLst/>
                <a:latin typeface="Open Sans" panose="020B0606030504020204" pitchFamily="34" charset="0"/>
              </a:rPr>
              <a:t>porttitor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est</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ornare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tortor</a:t>
            </a:r>
            <a:r>
              <a:rPr lang="en-SG" sz="1050" b="0" i="0" dirty="0">
                <a:solidFill>
                  <a:srgbClr val="000000"/>
                </a:solidFill>
                <a:effectLst/>
                <a:latin typeface="Open Sans" panose="020B0606030504020204" pitchFamily="34" charset="0"/>
              </a:rPr>
              <a:t> ligula </a:t>
            </a:r>
            <a:r>
              <a:rPr lang="en-SG" sz="1050" b="0" i="0" dirty="0" err="1">
                <a:solidFill>
                  <a:srgbClr val="000000"/>
                </a:solidFill>
                <a:effectLst/>
                <a:latin typeface="Open Sans" panose="020B0606030504020204" pitchFamily="34" charset="0"/>
              </a:rPr>
              <a:t>ut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justo</a:t>
            </a:r>
            <a:r>
              <a:rPr lang="en-SG" sz="1050" b="0" i="0" dirty="0">
                <a:solidFill>
                  <a:srgbClr val="000000"/>
                </a:solidFill>
                <a:effectLst/>
                <a:latin typeface="Open Sans" panose="020B0606030504020204" pitchFamily="34" charset="0"/>
              </a:rPr>
              <a:t>. Nunc </a:t>
            </a:r>
            <a:r>
              <a:rPr lang="en-SG" sz="1050" b="0" i="0" dirty="0" err="1">
                <a:solidFill>
                  <a:srgbClr val="000000"/>
                </a:solidFill>
                <a:effectLst/>
                <a:latin typeface="Open Sans" panose="020B0606030504020204" pitchFamily="34" charset="0"/>
              </a:rPr>
              <a:t>massa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metus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scelerisque</a:t>
            </a:r>
            <a:r>
              <a:rPr lang="en-SG" sz="1050" b="0" i="0" dirty="0">
                <a:solidFill>
                  <a:srgbClr val="000000"/>
                </a:solidFill>
                <a:effectLst/>
                <a:latin typeface="Open Sans" panose="020B0606030504020204" pitchFamily="34" charset="0"/>
              </a:rPr>
              <a:t> vitae dictum </a:t>
            </a:r>
            <a:r>
              <a:rPr lang="en-SG" sz="1050" b="0" i="0" dirty="0" err="1">
                <a:solidFill>
                  <a:srgbClr val="000000"/>
                </a:solidFill>
                <a:effectLst/>
                <a:latin typeface="Open Sans" panose="020B0606030504020204" pitchFamily="34" charset="0"/>
              </a:rPr>
              <a:t>sagittis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vulputate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imperdiet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neque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Praesent</a:t>
            </a:r>
            <a:r>
              <a:rPr lang="en-SG" sz="1050" b="0" i="0" dirty="0">
                <a:solidFill>
                  <a:srgbClr val="000000"/>
                </a:solidFill>
                <a:effectLst/>
                <a:latin typeface="Open Sans" panose="020B0606030504020204" pitchFamily="34" charset="0"/>
              </a:rPr>
              <a:t> porta </a:t>
            </a:r>
            <a:r>
              <a:rPr lang="en-SG" sz="1050" b="0" i="0" dirty="0" err="1">
                <a:solidFill>
                  <a:srgbClr val="000000"/>
                </a:solidFill>
                <a:effectLst/>
                <a:latin typeface="Open Sans" panose="020B0606030504020204" pitchFamily="34" charset="0"/>
              </a:rPr>
              <a:t>aliquet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posuere</a:t>
            </a:r>
            <a:r>
              <a:rPr lang="en-SG" sz="1050" b="0" i="0" dirty="0">
                <a:solidFill>
                  <a:srgbClr val="000000"/>
                </a:solidFill>
                <a:effectLst/>
                <a:latin typeface="Open Sans" panose="020B0606030504020204" pitchFamily="34" charset="0"/>
              </a:rPr>
              <a:t>. Nam </a:t>
            </a:r>
            <a:r>
              <a:rPr lang="en-SG" sz="1050" b="0" i="0" dirty="0" err="1">
                <a:solidFill>
                  <a:srgbClr val="000000"/>
                </a:solidFill>
                <a:effectLst/>
                <a:latin typeface="Open Sans" panose="020B0606030504020204" pitchFamily="34" charset="0"/>
              </a:rPr>
              <a:t>eget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viverra</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arcu</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Phasellus</a:t>
            </a:r>
            <a:r>
              <a:rPr lang="en-SG" sz="1050" b="0" i="0" dirty="0">
                <a:solidFill>
                  <a:srgbClr val="000000"/>
                </a:solidFill>
                <a:effectLst/>
                <a:latin typeface="Open Sans" panose="020B0606030504020204" pitchFamily="34" charset="0"/>
              </a:rPr>
              <a:t> auctor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euismod</a:t>
            </a:r>
            <a:r>
              <a:rPr lang="en-SG" sz="1050" b="0" i="0" dirty="0">
                <a:solidFill>
                  <a:srgbClr val="000000"/>
                </a:solidFill>
                <a:effectLst/>
                <a:latin typeface="Open Sans" panose="020B0606030504020204" pitchFamily="34" charset="0"/>
              </a:rPr>
              <a:t>. Donec </a:t>
            </a:r>
            <a:r>
              <a:rPr lang="en-SG" sz="1050" b="0" i="0" dirty="0" err="1">
                <a:solidFill>
                  <a:srgbClr val="000000"/>
                </a:solidFill>
                <a:effectLst/>
                <a:latin typeface="Open Sans" panose="020B0606030504020204" pitchFamily="34" charset="0"/>
              </a:rPr>
              <a:t>suscipit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sed</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sapien</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quis</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efficitur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aliquam</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magna fermentum gravida. </a:t>
            </a:r>
            <a:r>
              <a:rPr lang="en-SG" sz="1050" b="0" i="0" dirty="0" err="1">
                <a:solidFill>
                  <a:srgbClr val="000000"/>
                </a:solidFill>
                <a:effectLst/>
                <a:latin typeface="Open Sans" panose="020B0606030504020204" pitchFamily="34" charset="0"/>
              </a:rPr>
              <a:t>Nullam</a:t>
            </a:r>
            <a:r>
              <a:rPr lang="en-SG" sz="1050" b="0" i="0" dirty="0">
                <a:solidFill>
                  <a:srgbClr val="000000"/>
                </a:solidFill>
                <a:effectLst/>
                <a:latin typeface="Open Sans" panose="020B0606030504020204" pitchFamily="34" charset="0"/>
              </a:rPr>
              <a:t> at </a:t>
            </a:r>
            <a:r>
              <a:rPr lang="en-SG" sz="1050" b="0" i="0" dirty="0" err="1">
                <a:solidFill>
                  <a:srgbClr val="000000"/>
                </a:solidFill>
                <a:effectLst/>
                <a:latin typeface="Open Sans" panose="020B0606030504020204" pitchFamily="34" charset="0"/>
              </a:rPr>
              <a:t>placerat</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felis</a:t>
            </a:r>
            <a:r>
              <a:rPr lang="en-SG" sz="1050" b="0" i="0" dirty="0">
                <a:solidFill>
                  <a:srgbClr val="000000"/>
                </a:solidFill>
                <a:effectLst/>
                <a:latin typeface="Open Sans" panose="020B0606030504020204" pitchFamily="34" charset="0"/>
              </a:rPr>
              <a:t>. Duis </a:t>
            </a:r>
            <a:r>
              <a:rPr lang="en-SG" sz="1050" b="0" i="0" dirty="0" err="1">
                <a:solidFill>
                  <a:srgbClr val="000000"/>
                </a:solidFill>
                <a:effectLst/>
                <a:latin typeface="Open Sans" panose="020B0606030504020204" pitchFamily="34" charset="0"/>
              </a:rPr>
              <a:t>hendrerit</a:t>
            </a:r>
            <a:r>
              <a:rPr lang="en-SG" sz="1050" b="0" i="0" dirty="0">
                <a:solidFill>
                  <a:srgbClr val="000000"/>
                </a:solidFill>
                <a:effectLst/>
                <a:latin typeface="Open Sans" panose="020B0606030504020204" pitchFamily="34" charset="0"/>
              </a:rPr>
              <a:t> vitae ipsum id </a:t>
            </a:r>
            <a:r>
              <a:rPr lang="en-SG" sz="1050" b="0" i="0" dirty="0" err="1">
                <a:solidFill>
                  <a:srgbClr val="000000"/>
                </a:solidFill>
                <a:effectLst/>
                <a:latin typeface="Open Sans" panose="020B0606030504020204" pitchFamily="34" charset="0"/>
              </a:rPr>
              <a:t>consectetur</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Fusce</a:t>
            </a:r>
            <a:r>
              <a:rPr lang="en-SG" sz="1050" b="0" i="0" dirty="0">
                <a:solidFill>
                  <a:srgbClr val="000000"/>
                </a:solidFill>
                <a:effectLst/>
                <a:latin typeface="Open Sans" panose="020B0606030504020204" pitchFamily="34" charset="0"/>
              </a:rPr>
              <a:t> </a:t>
            </a:r>
            <a:r>
              <a:rPr lang="en-SG" sz="1050" b="0" i="0" dirty="0" err="1">
                <a:solidFill>
                  <a:srgbClr val="000000"/>
                </a:solidFill>
                <a:effectLst/>
                <a:latin typeface="Open Sans" panose="020B0606030504020204" pitchFamily="34" charset="0"/>
              </a:rPr>
              <a:t>risus</a:t>
            </a:r>
            <a:br>
              <a:rPr lang="en-SG" sz="1050" b="0" i="0" dirty="0">
                <a:solidFill>
                  <a:srgbClr val="000000"/>
                </a:solidFill>
                <a:effectLst/>
                <a:latin typeface="Open Sans" panose="020B0606030504020204" pitchFamily="34" charset="0"/>
              </a:rPr>
            </a:br>
            <a:endParaRPr lang="en-SG" sz="1050" dirty="0"/>
          </a:p>
        </p:txBody>
      </p:sp>
      <p:sp>
        <p:nvSpPr>
          <p:cNvPr id="16" name="TextBox 15">
            <a:extLst>
              <a:ext uri="{FF2B5EF4-FFF2-40B4-BE49-F238E27FC236}">
                <a16:creationId xmlns:a16="http://schemas.microsoft.com/office/drawing/2014/main" id="{3DA95A3F-939E-81EC-1295-936EB4EE9E8F}"/>
              </a:ext>
            </a:extLst>
          </p:cNvPr>
          <p:cNvSpPr txBox="1"/>
          <p:nvPr/>
        </p:nvSpPr>
        <p:spPr>
          <a:xfrm>
            <a:off x="8140710" y="1198289"/>
            <a:ext cx="3547354" cy="253916"/>
          </a:xfrm>
          <a:prstGeom prst="rect">
            <a:avLst/>
          </a:prstGeom>
          <a:solidFill>
            <a:schemeClr val="bg1"/>
          </a:solidFill>
        </p:spPr>
        <p:txBody>
          <a:bodyPr wrap="square" rtlCol="0">
            <a:spAutoFit/>
          </a:bodyPr>
          <a:lstStyle/>
          <a:p>
            <a:r>
              <a:rPr lang="en-SG" sz="1050" b="1" i="0" u="none" strike="noStrike" baseline="0" dirty="0">
                <a:solidFill>
                  <a:srgbClr val="CD2E61"/>
                </a:solidFill>
                <a:latin typeface="Open Sans" panose="020B0606030504020204" pitchFamily="34" charset="0"/>
              </a:rPr>
              <a:t>Important Notes</a:t>
            </a:r>
            <a:endParaRPr lang="en-SG" sz="900" dirty="0"/>
          </a:p>
        </p:txBody>
      </p:sp>
      <p:sp>
        <p:nvSpPr>
          <p:cNvPr id="17" name="TextBox 16">
            <a:extLst>
              <a:ext uri="{FF2B5EF4-FFF2-40B4-BE49-F238E27FC236}">
                <a16:creationId xmlns:a16="http://schemas.microsoft.com/office/drawing/2014/main" id="{87068D97-97C5-81AF-4D64-F10AD05A039B}"/>
              </a:ext>
            </a:extLst>
          </p:cNvPr>
          <p:cNvSpPr txBox="1"/>
          <p:nvPr/>
        </p:nvSpPr>
        <p:spPr>
          <a:xfrm>
            <a:off x="8116576" y="1447267"/>
            <a:ext cx="3547354" cy="253916"/>
          </a:xfrm>
          <a:prstGeom prst="rect">
            <a:avLst/>
          </a:prstGeom>
          <a:solidFill>
            <a:schemeClr val="bg1"/>
          </a:solidFill>
        </p:spPr>
        <p:txBody>
          <a:bodyPr wrap="square" rtlCol="0">
            <a:spAutoFit/>
          </a:bodyPr>
          <a:lstStyle/>
          <a:p>
            <a:r>
              <a:rPr lang="en-SG" sz="1050" b="1" i="0" u="none" strike="noStrike" baseline="0" dirty="0">
                <a:latin typeface="Open Sans" panose="020B0606030504020204" pitchFamily="34" charset="0"/>
              </a:rPr>
              <a:t>Desk Commentaries</a:t>
            </a:r>
            <a:endParaRPr lang="en-SG" sz="900" dirty="0"/>
          </a:p>
        </p:txBody>
      </p:sp>
    </p:spTree>
    <p:extLst>
      <p:ext uri="{BB962C8B-B14F-4D97-AF65-F5344CB8AC3E}">
        <p14:creationId xmlns:p14="http://schemas.microsoft.com/office/powerpoint/2010/main" val="37538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4D62-65B4-B706-86A7-ED237EFF1A8F}"/>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00D6C192-CC27-9D5C-94F5-FA085D731228}"/>
              </a:ext>
            </a:extLst>
          </p:cNvPr>
          <p:cNvSpPr>
            <a:spLocks noGrp="1"/>
          </p:cNvSpPr>
          <p:nvPr>
            <p:ph type="subTitle" idx="1"/>
          </p:nvPr>
        </p:nvSpPr>
        <p:spPr/>
        <p:txBody>
          <a:bodyPr/>
          <a:lstStyle/>
          <a:p>
            <a:endParaRPr lang="en-SG"/>
          </a:p>
        </p:txBody>
      </p:sp>
      <p:sp>
        <p:nvSpPr>
          <p:cNvPr id="4" name="Text Placeholder 3">
            <a:extLst>
              <a:ext uri="{FF2B5EF4-FFF2-40B4-BE49-F238E27FC236}">
                <a16:creationId xmlns:a16="http://schemas.microsoft.com/office/drawing/2014/main" id="{EF060E10-2AD3-3F2D-1FA6-6588A54C2264}"/>
              </a:ext>
            </a:extLst>
          </p:cNvPr>
          <p:cNvSpPr>
            <a:spLocks noGrp="1"/>
          </p:cNvSpPr>
          <p:nvPr>
            <p:ph type="body" sz="quarter" idx="12"/>
          </p:nvPr>
        </p:nvSpPr>
        <p:spPr/>
        <p:txBody>
          <a:bodyPr/>
          <a:lstStyle/>
          <a:p>
            <a:endParaRPr lang="en-SG"/>
          </a:p>
        </p:txBody>
      </p:sp>
      <p:sp>
        <p:nvSpPr>
          <p:cNvPr id="5" name="Slide Number Placeholder 4">
            <a:extLst>
              <a:ext uri="{FF2B5EF4-FFF2-40B4-BE49-F238E27FC236}">
                <a16:creationId xmlns:a16="http://schemas.microsoft.com/office/drawing/2014/main" id="{39F7BFA8-87A7-676C-63ED-04B3087DF38A}"/>
              </a:ext>
            </a:extLst>
          </p:cNvPr>
          <p:cNvSpPr>
            <a:spLocks noGrp="1"/>
          </p:cNvSpPr>
          <p:nvPr>
            <p:ph type="sldNum" sz="quarter" idx="11"/>
          </p:nvPr>
        </p:nvSpPr>
        <p:spPr/>
        <p:txBody>
          <a:bodyPr/>
          <a:lstStyle/>
          <a:p>
            <a:pPr>
              <a:defRPr/>
            </a:pPr>
            <a:fld id="{D3E96052-0A4B-4A08-865C-CA9762586211}" type="slidenum">
              <a:rPr lang="en-US" smtClean="0"/>
              <a:pPr>
                <a:defRPr/>
              </a:pPr>
              <a:t>11</a:t>
            </a:fld>
            <a:endParaRPr lang="en-US"/>
          </a:p>
        </p:txBody>
      </p:sp>
      <p:pic>
        <p:nvPicPr>
          <p:cNvPr id="9" name="Picture 8">
            <a:extLst>
              <a:ext uri="{FF2B5EF4-FFF2-40B4-BE49-F238E27FC236}">
                <a16:creationId xmlns:a16="http://schemas.microsoft.com/office/drawing/2014/main" id="{F86DCE15-122C-61EA-8C19-074AC9666255}"/>
              </a:ext>
            </a:extLst>
          </p:cNvPr>
          <p:cNvPicPr>
            <a:picLocks noChangeAspect="1"/>
          </p:cNvPicPr>
          <p:nvPr/>
        </p:nvPicPr>
        <p:blipFill>
          <a:blip r:embed="rId2"/>
          <a:stretch>
            <a:fillRect/>
          </a:stretch>
        </p:blipFill>
        <p:spPr>
          <a:xfrm>
            <a:off x="0" y="0"/>
            <a:ext cx="12243616" cy="6858000"/>
          </a:xfrm>
          <a:prstGeom prst="rect">
            <a:avLst/>
          </a:prstGeom>
        </p:spPr>
      </p:pic>
      <p:sp>
        <p:nvSpPr>
          <p:cNvPr id="6" name="TextBox 5">
            <a:extLst>
              <a:ext uri="{FF2B5EF4-FFF2-40B4-BE49-F238E27FC236}">
                <a16:creationId xmlns:a16="http://schemas.microsoft.com/office/drawing/2014/main" id="{7F26D63B-3C2A-DB1B-62E2-E6937B15B61E}"/>
              </a:ext>
            </a:extLst>
          </p:cNvPr>
          <p:cNvSpPr txBox="1"/>
          <p:nvPr/>
        </p:nvSpPr>
        <p:spPr>
          <a:xfrm>
            <a:off x="1084811" y="1485252"/>
            <a:ext cx="3370811" cy="4257576"/>
          </a:xfrm>
          <a:prstGeom prst="rect">
            <a:avLst/>
          </a:prstGeom>
          <a:solidFill>
            <a:schemeClr val="bg1"/>
          </a:solidFill>
        </p:spPr>
        <p:txBody>
          <a:bodyPr wrap="square">
            <a:spAutoFit/>
          </a:bodyPr>
          <a:lstStyle/>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China Re-opening</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S-REITS</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Cyber Security</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I.D.E.A</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Global Healthcare</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MSCI Megatrend Indices	</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ETFs - Thematic	</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Glossary</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Disclaimer and Important Notice</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	</a:t>
            </a:r>
          </a:p>
          <a:p>
            <a:pPr marL="7701">
              <a:spcBef>
                <a:spcPts val="1395"/>
              </a:spcBef>
            </a:pPr>
            <a:endParaRPr lang="en-SG"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7252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A6056B-541F-6AB0-2B32-519AA747DA59}"/>
              </a:ext>
            </a:extLst>
          </p:cNvPr>
          <p:cNvSpPr>
            <a:spLocks noGrp="1"/>
          </p:cNvSpPr>
          <p:nvPr>
            <p:ph type="sldNum" sz="quarter" idx="7"/>
          </p:nvPr>
        </p:nvSpPr>
        <p:spPr/>
        <p:txBody>
          <a:bodyPr/>
          <a:lstStyle/>
          <a:p>
            <a:fld id="{B6F15528-21DE-4FAA-801E-634DDDAF4B2B}" type="slidenum">
              <a:rPr lang="en-SG" smtClean="0"/>
              <a:t>12</a:t>
            </a:fld>
            <a:endParaRPr lang="en-SG"/>
          </a:p>
        </p:txBody>
      </p:sp>
      <p:pic>
        <p:nvPicPr>
          <p:cNvPr id="4" name="Picture 3">
            <a:extLst>
              <a:ext uri="{FF2B5EF4-FFF2-40B4-BE49-F238E27FC236}">
                <a16:creationId xmlns:a16="http://schemas.microsoft.com/office/drawing/2014/main" id="{EEC705F8-3F7A-0C8C-CA0D-1E02191E011F}"/>
              </a:ext>
            </a:extLst>
          </p:cNvPr>
          <p:cNvPicPr>
            <a:picLocks noChangeAspect="1"/>
          </p:cNvPicPr>
          <p:nvPr/>
        </p:nvPicPr>
        <p:blipFill>
          <a:blip r:embed="rId2"/>
          <a:stretch>
            <a:fillRect/>
          </a:stretch>
        </p:blipFill>
        <p:spPr>
          <a:xfrm>
            <a:off x="0" y="0"/>
            <a:ext cx="12260424" cy="6858000"/>
          </a:xfrm>
          <a:prstGeom prst="rect">
            <a:avLst/>
          </a:prstGeom>
        </p:spPr>
      </p:pic>
      <p:sp>
        <p:nvSpPr>
          <p:cNvPr id="3" name="TextBox 2">
            <a:extLst>
              <a:ext uri="{FF2B5EF4-FFF2-40B4-BE49-F238E27FC236}">
                <a16:creationId xmlns:a16="http://schemas.microsoft.com/office/drawing/2014/main" id="{AD6E4380-390B-1555-6272-F001E70D96FB}"/>
              </a:ext>
            </a:extLst>
          </p:cNvPr>
          <p:cNvSpPr txBox="1"/>
          <p:nvPr/>
        </p:nvSpPr>
        <p:spPr>
          <a:xfrm>
            <a:off x="477796" y="378603"/>
            <a:ext cx="6392562" cy="523220"/>
          </a:xfrm>
          <a:prstGeom prst="rect">
            <a:avLst/>
          </a:prstGeom>
          <a:solidFill>
            <a:schemeClr val="bg1"/>
          </a:solidFill>
        </p:spPr>
        <p:txBody>
          <a:bodyPr wrap="square">
            <a:spAutoFit/>
          </a:bodyPr>
          <a:lstStyle/>
          <a:p>
            <a:r>
              <a:rPr lang="en-SG" sz="28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rPr>
              <a:t>China Re-Opening</a:t>
            </a:r>
            <a:endParaRPr lang="en-SG" sz="66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5">
            <a:extLst>
              <a:ext uri="{FF2B5EF4-FFF2-40B4-BE49-F238E27FC236}">
                <a16:creationId xmlns:a16="http://schemas.microsoft.com/office/drawing/2014/main" id="{CB554172-C448-4731-7BAC-8392F20C6EAE}"/>
              </a:ext>
            </a:extLst>
          </p:cNvPr>
          <p:cNvSpPr txBox="1"/>
          <p:nvPr/>
        </p:nvSpPr>
        <p:spPr>
          <a:xfrm>
            <a:off x="8229599" y="1091682"/>
            <a:ext cx="789062" cy="369332"/>
          </a:xfrm>
          <a:prstGeom prst="rect">
            <a:avLst/>
          </a:prstGeom>
          <a:noFill/>
        </p:spPr>
        <p:txBody>
          <a:bodyPr wrap="none" rtlCol="0">
            <a:spAutoFit/>
          </a:bodyPr>
          <a:lstStyle/>
          <a:p>
            <a:r>
              <a:rPr lang="en-SG" b="1" dirty="0"/>
              <a:t>P/E FY</a:t>
            </a:r>
          </a:p>
        </p:txBody>
      </p:sp>
    </p:spTree>
    <p:extLst>
      <p:ext uri="{BB962C8B-B14F-4D97-AF65-F5344CB8AC3E}">
        <p14:creationId xmlns:p14="http://schemas.microsoft.com/office/powerpoint/2010/main" val="2062811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3BE84-EFCC-6D63-8D32-A50578D5F303}"/>
              </a:ext>
            </a:extLst>
          </p:cNvPr>
          <p:cNvSpPr>
            <a:spLocks noGrp="1"/>
          </p:cNvSpPr>
          <p:nvPr>
            <p:ph type="sldNum" sz="quarter" idx="7"/>
          </p:nvPr>
        </p:nvSpPr>
        <p:spPr/>
        <p:txBody>
          <a:bodyPr/>
          <a:lstStyle/>
          <a:p>
            <a:fld id="{B6F15528-21DE-4FAA-801E-634DDDAF4B2B}" type="slidenum">
              <a:rPr lang="en-SG" smtClean="0"/>
              <a:t>13</a:t>
            </a:fld>
            <a:endParaRPr lang="en-SG"/>
          </a:p>
        </p:txBody>
      </p:sp>
      <p:pic>
        <p:nvPicPr>
          <p:cNvPr id="4" name="Picture 3">
            <a:extLst>
              <a:ext uri="{FF2B5EF4-FFF2-40B4-BE49-F238E27FC236}">
                <a16:creationId xmlns:a16="http://schemas.microsoft.com/office/drawing/2014/main" id="{42841F94-E227-BAB8-0EE3-339C47AF8904}"/>
              </a:ext>
            </a:extLst>
          </p:cNvPr>
          <p:cNvPicPr>
            <a:picLocks noChangeAspect="1"/>
          </p:cNvPicPr>
          <p:nvPr/>
        </p:nvPicPr>
        <p:blipFill>
          <a:blip r:embed="rId2"/>
          <a:stretch>
            <a:fillRect/>
          </a:stretch>
        </p:blipFill>
        <p:spPr>
          <a:xfrm>
            <a:off x="0" y="-29990"/>
            <a:ext cx="12260424" cy="6887990"/>
          </a:xfrm>
          <a:prstGeom prst="rect">
            <a:avLst/>
          </a:prstGeom>
        </p:spPr>
      </p:pic>
      <p:sp>
        <p:nvSpPr>
          <p:cNvPr id="3" name="TextBox 2">
            <a:extLst>
              <a:ext uri="{FF2B5EF4-FFF2-40B4-BE49-F238E27FC236}">
                <a16:creationId xmlns:a16="http://schemas.microsoft.com/office/drawing/2014/main" id="{88AD9772-6F72-7C6D-4032-A5750B9B9314}"/>
              </a:ext>
            </a:extLst>
          </p:cNvPr>
          <p:cNvSpPr txBox="1"/>
          <p:nvPr/>
        </p:nvSpPr>
        <p:spPr>
          <a:xfrm>
            <a:off x="477796" y="378603"/>
            <a:ext cx="6392562" cy="523220"/>
          </a:xfrm>
          <a:prstGeom prst="rect">
            <a:avLst/>
          </a:prstGeom>
          <a:solidFill>
            <a:schemeClr val="bg1"/>
          </a:solidFill>
        </p:spPr>
        <p:txBody>
          <a:bodyPr wrap="square">
            <a:spAutoFit/>
          </a:bodyPr>
          <a:lstStyle/>
          <a:p>
            <a:r>
              <a:rPr lang="en-SG" sz="28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rPr>
              <a:t>China Re-Opening</a:t>
            </a:r>
            <a:endParaRPr lang="en-SG" sz="66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79360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9DA1-26DE-60EB-93E7-6511C2912D5F}"/>
              </a:ext>
            </a:extLst>
          </p:cNvPr>
          <p:cNvSpPr>
            <a:spLocks noGrp="1"/>
          </p:cNvSpPr>
          <p:nvPr>
            <p:ph type="ctrTitle"/>
          </p:nvPr>
        </p:nvSpPr>
        <p:spPr/>
        <p:txBody>
          <a:bodyPr/>
          <a:lstStyle/>
          <a:p>
            <a:endParaRPr lang="en-SG" dirty="0"/>
          </a:p>
        </p:txBody>
      </p:sp>
      <p:sp>
        <p:nvSpPr>
          <p:cNvPr id="3" name="Subtitle 2">
            <a:extLst>
              <a:ext uri="{FF2B5EF4-FFF2-40B4-BE49-F238E27FC236}">
                <a16:creationId xmlns:a16="http://schemas.microsoft.com/office/drawing/2014/main" id="{A2E25113-D4DE-1B85-44FB-646EED1CD7B4}"/>
              </a:ext>
            </a:extLst>
          </p:cNvPr>
          <p:cNvSpPr>
            <a:spLocks noGrp="1"/>
          </p:cNvSpPr>
          <p:nvPr>
            <p:ph type="subTitle" idx="1"/>
          </p:nvPr>
        </p:nvSpPr>
        <p:spPr/>
        <p:txBody>
          <a:bodyPr/>
          <a:lstStyle/>
          <a:p>
            <a:endParaRPr lang="en-SG"/>
          </a:p>
        </p:txBody>
      </p:sp>
      <p:sp>
        <p:nvSpPr>
          <p:cNvPr id="4" name="Text Placeholder 3">
            <a:extLst>
              <a:ext uri="{FF2B5EF4-FFF2-40B4-BE49-F238E27FC236}">
                <a16:creationId xmlns:a16="http://schemas.microsoft.com/office/drawing/2014/main" id="{94F502A5-5D9F-BA0C-1EB4-220FC4884B08}"/>
              </a:ext>
            </a:extLst>
          </p:cNvPr>
          <p:cNvSpPr>
            <a:spLocks noGrp="1"/>
          </p:cNvSpPr>
          <p:nvPr>
            <p:ph type="body" sz="quarter" idx="12"/>
          </p:nvPr>
        </p:nvSpPr>
        <p:spPr/>
        <p:txBody>
          <a:bodyPr/>
          <a:lstStyle/>
          <a:p>
            <a:endParaRPr lang="en-SG"/>
          </a:p>
        </p:txBody>
      </p:sp>
      <p:sp>
        <p:nvSpPr>
          <p:cNvPr id="5" name="Slide Number Placeholder 4">
            <a:extLst>
              <a:ext uri="{FF2B5EF4-FFF2-40B4-BE49-F238E27FC236}">
                <a16:creationId xmlns:a16="http://schemas.microsoft.com/office/drawing/2014/main" id="{BCCB3C1E-05C6-800D-98DF-4749B02986E8}"/>
              </a:ext>
            </a:extLst>
          </p:cNvPr>
          <p:cNvSpPr>
            <a:spLocks noGrp="1"/>
          </p:cNvSpPr>
          <p:nvPr>
            <p:ph type="sldNum" sz="quarter" idx="11"/>
          </p:nvPr>
        </p:nvSpPr>
        <p:spPr/>
        <p:txBody>
          <a:bodyPr/>
          <a:lstStyle/>
          <a:p>
            <a:pPr>
              <a:defRPr/>
            </a:pPr>
            <a:fld id="{D3E96052-0A4B-4A08-865C-CA9762586211}" type="slidenum">
              <a:rPr lang="en-US" smtClean="0"/>
              <a:pPr>
                <a:defRPr/>
              </a:pPr>
              <a:t>14</a:t>
            </a:fld>
            <a:endParaRPr lang="en-US"/>
          </a:p>
        </p:txBody>
      </p:sp>
      <p:pic>
        <p:nvPicPr>
          <p:cNvPr id="11" name="Picture 10">
            <a:extLst>
              <a:ext uri="{FF2B5EF4-FFF2-40B4-BE49-F238E27FC236}">
                <a16:creationId xmlns:a16="http://schemas.microsoft.com/office/drawing/2014/main" id="{E3A54087-7D26-C6BF-3513-DBF294F45353}"/>
              </a:ext>
            </a:extLst>
          </p:cNvPr>
          <p:cNvPicPr>
            <a:picLocks noChangeAspect="1"/>
          </p:cNvPicPr>
          <p:nvPr/>
        </p:nvPicPr>
        <p:blipFill>
          <a:blip r:embed="rId2"/>
          <a:stretch>
            <a:fillRect/>
          </a:stretch>
        </p:blipFill>
        <p:spPr>
          <a:xfrm>
            <a:off x="-51234" y="-1"/>
            <a:ext cx="12259710" cy="6919785"/>
          </a:xfrm>
          <a:prstGeom prst="rect">
            <a:avLst/>
          </a:prstGeom>
        </p:spPr>
      </p:pic>
      <p:sp>
        <p:nvSpPr>
          <p:cNvPr id="14" name="TextBox 13">
            <a:extLst>
              <a:ext uri="{FF2B5EF4-FFF2-40B4-BE49-F238E27FC236}">
                <a16:creationId xmlns:a16="http://schemas.microsoft.com/office/drawing/2014/main" id="{9360AD7B-A286-6E1A-B9DD-42CEF9DE6DCA}"/>
              </a:ext>
            </a:extLst>
          </p:cNvPr>
          <p:cNvSpPr txBox="1"/>
          <p:nvPr/>
        </p:nvSpPr>
        <p:spPr>
          <a:xfrm>
            <a:off x="346337" y="6030175"/>
            <a:ext cx="6103889" cy="393616"/>
          </a:xfrm>
          <a:prstGeom prst="rect">
            <a:avLst/>
          </a:prstGeom>
          <a:solidFill>
            <a:schemeClr val="bg1"/>
          </a:solidFill>
        </p:spPr>
        <p:txBody>
          <a:bodyPr wrap="square" rtlCol="0">
            <a:spAutoFit/>
          </a:bodyPr>
          <a:lstStyle/>
          <a:p>
            <a:pPr algn="just"/>
            <a:endParaRPr lang="en-SG" sz="900" dirty="0"/>
          </a:p>
        </p:txBody>
      </p:sp>
      <p:sp>
        <p:nvSpPr>
          <p:cNvPr id="15" name="TextBox 14">
            <a:extLst>
              <a:ext uri="{FF2B5EF4-FFF2-40B4-BE49-F238E27FC236}">
                <a16:creationId xmlns:a16="http://schemas.microsoft.com/office/drawing/2014/main" id="{16287140-DB4C-E950-7A95-D63CDE46A91E}"/>
              </a:ext>
            </a:extLst>
          </p:cNvPr>
          <p:cNvSpPr txBox="1"/>
          <p:nvPr/>
        </p:nvSpPr>
        <p:spPr>
          <a:xfrm>
            <a:off x="514866" y="6228550"/>
            <a:ext cx="3122140" cy="200055"/>
          </a:xfrm>
          <a:prstGeom prst="rect">
            <a:avLst/>
          </a:prstGeom>
          <a:noFill/>
        </p:spPr>
        <p:txBody>
          <a:bodyPr wrap="square">
            <a:spAutoFit/>
          </a:bodyPr>
          <a:lstStyle/>
          <a:p>
            <a:r>
              <a:rPr lang="en-SG" sz="600" dirty="0">
                <a:solidFill>
                  <a:srgbClr val="000000"/>
                </a:solidFill>
                <a:latin typeface="Open Sans" panose="020B0606030504020204" pitchFamily="34" charset="0"/>
              </a:rPr>
              <a:t>Please refer to the Glossary for the definition of the terms used in the publication </a:t>
            </a:r>
            <a:r>
              <a:rPr lang="en-SG" sz="700" dirty="0">
                <a:solidFill>
                  <a:srgbClr val="000000"/>
                </a:solidFill>
                <a:latin typeface="Open Sans" panose="020B0606030504020204" pitchFamily="34" charset="0"/>
              </a:rPr>
              <a:t> </a:t>
            </a:r>
            <a:endParaRPr lang="en-SG" sz="700" b="0" i="0" dirty="0">
              <a:solidFill>
                <a:srgbClr val="000000"/>
              </a:solidFill>
              <a:effectLst/>
              <a:latin typeface="Open Sans" panose="020B0606030504020204" pitchFamily="34" charset="0"/>
            </a:endParaRPr>
          </a:p>
        </p:txBody>
      </p:sp>
      <p:sp>
        <p:nvSpPr>
          <p:cNvPr id="18" name="TextBox 17">
            <a:extLst>
              <a:ext uri="{FF2B5EF4-FFF2-40B4-BE49-F238E27FC236}">
                <a16:creationId xmlns:a16="http://schemas.microsoft.com/office/drawing/2014/main" id="{D93AA377-DA12-9F5B-85ED-D2AFBFFA614C}"/>
              </a:ext>
            </a:extLst>
          </p:cNvPr>
          <p:cNvSpPr txBox="1"/>
          <p:nvPr/>
        </p:nvSpPr>
        <p:spPr>
          <a:xfrm>
            <a:off x="477796" y="362127"/>
            <a:ext cx="6392562" cy="523220"/>
          </a:xfrm>
          <a:prstGeom prst="rect">
            <a:avLst/>
          </a:prstGeom>
          <a:solidFill>
            <a:schemeClr val="bg1"/>
          </a:solidFill>
        </p:spPr>
        <p:txBody>
          <a:bodyPr wrap="square">
            <a:spAutoFit/>
          </a:bodyPr>
          <a:lstStyle/>
          <a:p>
            <a:r>
              <a:rPr lang="en-SG" sz="28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rPr>
              <a:t>China Re-Opening</a:t>
            </a:r>
            <a:endParaRPr lang="en-SG" sz="66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TextBox 18">
            <a:extLst>
              <a:ext uri="{FF2B5EF4-FFF2-40B4-BE49-F238E27FC236}">
                <a16:creationId xmlns:a16="http://schemas.microsoft.com/office/drawing/2014/main" id="{A0AEF951-3249-81D9-77B5-F4BD47FF8A68}"/>
              </a:ext>
            </a:extLst>
          </p:cNvPr>
          <p:cNvSpPr txBox="1"/>
          <p:nvPr/>
        </p:nvSpPr>
        <p:spPr>
          <a:xfrm>
            <a:off x="477796" y="987943"/>
            <a:ext cx="3196281" cy="461665"/>
          </a:xfrm>
          <a:prstGeom prst="rect">
            <a:avLst/>
          </a:prstGeom>
          <a:solidFill>
            <a:schemeClr val="bg1"/>
          </a:solidFill>
        </p:spPr>
        <p:txBody>
          <a:bodyPr wrap="square">
            <a:spAutoFit/>
          </a:bodyPr>
          <a:lstStyle/>
          <a:p>
            <a:endParaRPr lang="en-SG" sz="24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TextBox 15">
            <a:extLst>
              <a:ext uri="{FF2B5EF4-FFF2-40B4-BE49-F238E27FC236}">
                <a16:creationId xmlns:a16="http://schemas.microsoft.com/office/drawing/2014/main" id="{229C04C6-3F94-8F50-C031-08AC280884A1}"/>
              </a:ext>
            </a:extLst>
          </p:cNvPr>
          <p:cNvSpPr txBox="1"/>
          <p:nvPr/>
        </p:nvSpPr>
        <p:spPr>
          <a:xfrm>
            <a:off x="2718033" y="1225477"/>
            <a:ext cx="8953253" cy="215444"/>
          </a:xfrm>
          <a:prstGeom prst="rect">
            <a:avLst/>
          </a:prstGeom>
          <a:noFill/>
        </p:spPr>
        <p:txBody>
          <a:bodyPr wrap="square">
            <a:spAutoFit/>
          </a:bodyPr>
          <a:lstStyle/>
          <a:p>
            <a:pPr algn="r"/>
            <a:r>
              <a:rPr lang="en-SG" sz="800" dirty="0">
                <a:solidFill>
                  <a:srgbClr val="000000"/>
                </a:solidFill>
                <a:latin typeface="Open Sans" panose="020B0606030504020204" pitchFamily="34" charset="0"/>
              </a:rPr>
              <a:t>Ticker | Rating  | </a:t>
            </a:r>
            <a:r>
              <a:rPr lang="en-SG" sz="800" b="1" dirty="0">
                <a:solidFill>
                  <a:srgbClr val="000000"/>
                </a:solidFill>
                <a:latin typeface="Open Sans" panose="020B0606030504020204" pitchFamily="34" charset="0"/>
              </a:rPr>
              <a:t>Rating Source | Product Risk Rating </a:t>
            </a:r>
            <a:r>
              <a:rPr lang="en-SG" sz="800" dirty="0">
                <a:solidFill>
                  <a:srgbClr val="000000"/>
                </a:solidFill>
                <a:latin typeface="Open Sans" panose="020B0606030504020204" pitchFamily="34" charset="0"/>
              </a:rPr>
              <a:t>| Target Price | % Upside | </a:t>
            </a:r>
            <a:r>
              <a:rPr lang="en-SG" sz="800" b="1" dirty="0">
                <a:solidFill>
                  <a:srgbClr val="000000"/>
                </a:solidFill>
                <a:latin typeface="Open Sans" panose="020B0606030504020204" pitchFamily="34" charset="0"/>
              </a:rPr>
              <a:t>Last Close Price </a:t>
            </a:r>
            <a:r>
              <a:rPr lang="en-SG" sz="800" dirty="0">
                <a:solidFill>
                  <a:srgbClr val="000000"/>
                </a:solidFill>
                <a:latin typeface="Open Sans" panose="020B0606030504020204" pitchFamily="34" charset="0"/>
              </a:rPr>
              <a:t>| YTD Change | </a:t>
            </a:r>
            <a:r>
              <a:rPr lang="en-SG" sz="800" b="1" dirty="0">
                <a:solidFill>
                  <a:srgbClr val="000000"/>
                </a:solidFill>
                <a:latin typeface="Open Sans" panose="020B0606030504020204" pitchFamily="34" charset="0"/>
              </a:rPr>
              <a:t>Market Cap  </a:t>
            </a:r>
            <a:r>
              <a:rPr lang="en-SG" sz="800" dirty="0">
                <a:solidFill>
                  <a:srgbClr val="000000"/>
                </a:solidFill>
                <a:latin typeface="Open Sans" panose="020B0606030504020204" pitchFamily="34" charset="0"/>
              </a:rPr>
              <a:t>| PE FY1 | </a:t>
            </a:r>
            <a:r>
              <a:rPr lang="en-SG" sz="800" dirty="0" err="1">
                <a:solidFill>
                  <a:srgbClr val="000000"/>
                </a:solidFill>
                <a:latin typeface="Open Sans" panose="020B0606030504020204" pitchFamily="34" charset="0"/>
              </a:rPr>
              <a:t>Div</a:t>
            </a:r>
            <a:r>
              <a:rPr lang="en-SG" sz="800" dirty="0">
                <a:solidFill>
                  <a:srgbClr val="000000"/>
                </a:solidFill>
                <a:latin typeface="Open Sans" panose="020B0606030504020204" pitchFamily="34" charset="0"/>
              </a:rPr>
              <a:t> Yield | FCF Yield | P/B | ESG Rating  </a:t>
            </a:r>
            <a:endParaRPr lang="en-SG" sz="900" b="0" i="0" dirty="0">
              <a:solidFill>
                <a:srgbClr val="000000"/>
              </a:solidFill>
              <a:effectLst/>
              <a:latin typeface="Open Sans" panose="020B0606030504020204" pitchFamily="34" charset="0"/>
            </a:endParaRPr>
          </a:p>
        </p:txBody>
      </p:sp>
      <p:pic>
        <p:nvPicPr>
          <p:cNvPr id="7" name="Picture 6">
            <a:extLst>
              <a:ext uri="{FF2B5EF4-FFF2-40B4-BE49-F238E27FC236}">
                <a16:creationId xmlns:a16="http://schemas.microsoft.com/office/drawing/2014/main" id="{168FA9AF-9C46-345B-FAE2-2822D62E3C22}"/>
              </a:ext>
            </a:extLst>
          </p:cNvPr>
          <p:cNvPicPr>
            <a:picLocks noChangeAspect="1"/>
          </p:cNvPicPr>
          <p:nvPr/>
        </p:nvPicPr>
        <p:blipFill>
          <a:blip r:embed="rId3"/>
          <a:stretch>
            <a:fillRect/>
          </a:stretch>
        </p:blipFill>
        <p:spPr>
          <a:xfrm>
            <a:off x="205274" y="-1"/>
            <a:ext cx="11874903" cy="6858000"/>
          </a:xfrm>
          <a:prstGeom prst="rect">
            <a:avLst/>
          </a:prstGeom>
        </p:spPr>
      </p:pic>
      <p:sp>
        <p:nvSpPr>
          <p:cNvPr id="10" name="Rectangle 9">
            <a:extLst>
              <a:ext uri="{FF2B5EF4-FFF2-40B4-BE49-F238E27FC236}">
                <a16:creationId xmlns:a16="http://schemas.microsoft.com/office/drawing/2014/main" id="{8BBA6592-CF05-50C9-ED5D-7A497E65EA11}"/>
              </a:ext>
            </a:extLst>
          </p:cNvPr>
          <p:cNvSpPr/>
          <p:nvPr/>
        </p:nvSpPr>
        <p:spPr bwMode="auto">
          <a:xfrm>
            <a:off x="615820" y="690465"/>
            <a:ext cx="11348399" cy="523220"/>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SG" sz="1200" b="1" dirty="0">
              <a:latin typeface="Arial" panose="020B0604020202020204" pitchFamily="34" charset="0"/>
            </a:endParaRPr>
          </a:p>
        </p:txBody>
      </p:sp>
      <p:sp>
        <p:nvSpPr>
          <p:cNvPr id="12" name="TextBox 11">
            <a:extLst>
              <a:ext uri="{FF2B5EF4-FFF2-40B4-BE49-F238E27FC236}">
                <a16:creationId xmlns:a16="http://schemas.microsoft.com/office/drawing/2014/main" id="{4007DC9C-2021-5367-3117-B7195A9A5340}"/>
              </a:ext>
            </a:extLst>
          </p:cNvPr>
          <p:cNvSpPr txBox="1"/>
          <p:nvPr/>
        </p:nvSpPr>
        <p:spPr>
          <a:xfrm>
            <a:off x="1068346" y="787226"/>
            <a:ext cx="8839951" cy="261610"/>
          </a:xfrm>
          <a:prstGeom prst="rect">
            <a:avLst/>
          </a:prstGeom>
          <a:noFill/>
        </p:spPr>
        <p:txBody>
          <a:bodyPr wrap="square" rtlCol="0">
            <a:spAutoFit/>
          </a:bodyPr>
          <a:lstStyle/>
          <a:p>
            <a:r>
              <a:rPr lang="en-SG" sz="1100" b="1" dirty="0"/>
              <a:t>Index Name | Variant | Ticker | Risk Rating | Constituents | Mkt Cap (B) | Last Close Price | YTD Change</a:t>
            </a:r>
          </a:p>
        </p:txBody>
      </p:sp>
      <p:sp>
        <p:nvSpPr>
          <p:cNvPr id="13" name="TextBox 12">
            <a:extLst>
              <a:ext uri="{FF2B5EF4-FFF2-40B4-BE49-F238E27FC236}">
                <a16:creationId xmlns:a16="http://schemas.microsoft.com/office/drawing/2014/main" id="{4B53B633-C7E2-C80C-AD50-CABDEDE4FFAD}"/>
              </a:ext>
            </a:extLst>
          </p:cNvPr>
          <p:cNvSpPr txBox="1"/>
          <p:nvPr/>
        </p:nvSpPr>
        <p:spPr>
          <a:xfrm>
            <a:off x="11098937" y="787226"/>
            <a:ext cx="1570366" cy="261610"/>
          </a:xfrm>
          <a:prstGeom prst="rect">
            <a:avLst/>
          </a:prstGeom>
          <a:noFill/>
        </p:spPr>
        <p:txBody>
          <a:bodyPr wrap="square" rtlCol="0">
            <a:spAutoFit/>
          </a:bodyPr>
          <a:lstStyle/>
          <a:p>
            <a:r>
              <a:rPr lang="en-SG" sz="1100" b="1" dirty="0"/>
              <a:t>ESG Rating</a:t>
            </a:r>
          </a:p>
        </p:txBody>
      </p:sp>
      <p:sp>
        <p:nvSpPr>
          <p:cNvPr id="17" name="TextBox 16">
            <a:extLst>
              <a:ext uri="{FF2B5EF4-FFF2-40B4-BE49-F238E27FC236}">
                <a16:creationId xmlns:a16="http://schemas.microsoft.com/office/drawing/2014/main" id="{C7F16617-1B2A-0BA8-2620-9B5AFC787DD2}"/>
              </a:ext>
            </a:extLst>
          </p:cNvPr>
          <p:cNvSpPr txBox="1"/>
          <p:nvPr/>
        </p:nvSpPr>
        <p:spPr>
          <a:xfrm>
            <a:off x="8841512" y="477807"/>
            <a:ext cx="1570366" cy="261610"/>
          </a:xfrm>
          <a:prstGeom prst="rect">
            <a:avLst/>
          </a:prstGeom>
          <a:noFill/>
        </p:spPr>
        <p:txBody>
          <a:bodyPr wrap="square" rtlCol="0">
            <a:spAutoFit/>
          </a:bodyPr>
          <a:lstStyle/>
          <a:p>
            <a:r>
              <a:rPr lang="en-SG" sz="1100" b="1" dirty="0"/>
              <a:t>Returns </a:t>
            </a:r>
          </a:p>
        </p:txBody>
      </p:sp>
      <p:sp>
        <p:nvSpPr>
          <p:cNvPr id="20" name="TextBox 19">
            <a:extLst>
              <a:ext uri="{FF2B5EF4-FFF2-40B4-BE49-F238E27FC236}">
                <a16:creationId xmlns:a16="http://schemas.microsoft.com/office/drawing/2014/main" id="{4C443DEB-06A0-0563-2946-D9B8BD893745}"/>
              </a:ext>
            </a:extLst>
          </p:cNvPr>
          <p:cNvSpPr txBox="1"/>
          <p:nvPr/>
        </p:nvSpPr>
        <p:spPr>
          <a:xfrm>
            <a:off x="8532564" y="725441"/>
            <a:ext cx="1570366" cy="261610"/>
          </a:xfrm>
          <a:prstGeom prst="rect">
            <a:avLst/>
          </a:prstGeom>
          <a:noFill/>
        </p:spPr>
        <p:txBody>
          <a:bodyPr wrap="square" rtlCol="0">
            <a:spAutoFit/>
          </a:bodyPr>
          <a:lstStyle/>
          <a:p>
            <a:r>
              <a:rPr lang="en-SG" sz="1100" b="1" dirty="0"/>
              <a:t>1M 6M 1Y 3Y 5Y</a:t>
            </a:r>
          </a:p>
        </p:txBody>
      </p:sp>
    </p:spTree>
    <p:extLst>
      <p:ext uri="{BB962C8B-B14F-4D97-AF65-F5344CB8AC3E}">
        <p14:creationId xmlns:p14="http://schemas.microsoft.com/office/powerpoint/2010/main" val="191392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9DA1-26DE-60EB-93E7-6511C2912D5F}"/>
              </a:ext>
            </a:extLst>
          </p:cNvPr>
          <p:cNvSpPr>
            <a:spLocks noGrp="1"/>
          </p:cNvSpPr>
          <p:nvPr>
            <p:ph type="ctrTitle"/>
          </p:nvPr>
        </p:nvSpPr>
        <p:spPr/>
        <p:txBody>
          <a:bodyPr/>
          <a:lstStyle/>
          <a:p>
            <a:endParaRPr lang="en-SG" dirty="0"/>
          </a:p>
        </p:txBody>
      </p:sp>
      <p:sp>
        <p:nvSpPr>
          <p:cNvPr id="3" name="Subtitle 2">
            <a:extLst>
              <a:ext uri="{FF2B5EF4-FFF2-40B4-BE49-F238E27FC236}">
                <a16:creationId xmlns:a16="http://schemas.microsoft.com/office/drawing/2014/main" id="{A2E25113-D4DE-1B85-44FB-646EED1CD7B4}"/>
              </a:ext>
            </a:extLst>
          </p:cNvPr>
          <p:cNvSpPr>
            <a:spLocks noGrp="1"/>
          </p:cNvSpPr>
          <p:nvPr>
            <p:ph type="subTitle" idx="1"/>
          </p:nvPr>
        </p:nvSpPr>
        <p:spPr/>
        <p:txBody>
          <a:bodyPr/>
          <a:lstStyle/>
          <a:p>
            <a:endParaRPr lang="en-SG"/>
          </a:p>
        </p:txBody>
      </p:sp>
      <p:sp>
        <p:nvSpPr>
          <p:cNvPr id="4" name="Text Placeholder 3">
            <a:extLst>
              <a:ext uri="{FF2B5EF4-FFF2-40B4-BE49-F238E27FC236}">
                <a16:creationId xmlns:a16="http://schemas.microsoft.com/office/drawing/2014/main" id="{94F502A5-5D9F-BA0C-1EB4-220FC4884B08}"/>
              </a:ext>
            </a:extLst>
          </p:cNvPr>
          <p:cNvSpPr>
            <a:spLocks noGrp="1"/>
          </p:cNvSpPr>
          <p:nvPr>
            <p:ph type="body" sz="quarter" idx="12"/>
          </p:nvPr>
        </p:nvSpPr>
        <p:spPr/>
        <p:txBody>
          <a:bodyPr/>
          <a:lstStyle/>
          <a:p>
            <a:endParaRPr lang="en-SG"/>
          </a:p>
        </p:txBody>
      </p:sp>
      <p:sp>
        <p:nvSpPr>
          <p:cNvPr id="5" name="Slide Number Placeholder 4">
            <a:extLst>
              <a:ext uri="{FF2B5EF4-FFF2-40B4-BE49-F238E27FC236}">
                <a16:creationId xmlns:a16="http://schemas.microsoft.com/office/drawing/2014/main" id="{BCCB3C1E-05C6-800D-98DF-4749B02986E8}"/>
              </a:ext>
            </a:extLst>
          </p:cNvPr>
          <p:cNvSpPr>
            <a:spLocks noGrp="1"/>
          </p:cNvSpPr>
          <p:nvPr>
            <p:ph type="sldNum" sz="quarter" idx="11"/>
          </p:nvPr>
        </p:nvSpPr>
        <p:spPr/>
        <p:txBody>
          <a:bodyPr/>
          <a:lstStyle/>
          <a:p>
            <a:pPr>
              <a:defRPr/>
            </a:pPr>
            <a:fld id="{D3E96052-0A4B-4A08-865C-CA9762586211}" type="slidenum">
              <a:rPr lang="en-US" smtClean="0"/>
              <a:pPr>
                <a:defRPr/>
              </a:pPr>
              <a:t>15</a:t>
            </a:fld>
            <a:endParaRPr lang="en-US"/>
          </a:p>
        </p:txBody>
      </p:sp>
      <p:pic>
        <p:nvPicPr>
          <p:cNvPr id="11" name="Picture 10">
            <a:extLst>
              <a:ext uri="{FF2B5EF4-FFF2-40B4-BE49-F238E27FC236}">
                <a16:creationId xmlns:a16="http://schemas.microsoft.com/office/drawing/2014/main" id="{E3A54087-7D26-C6BF-3513-DBF294F45353}"/>
              </a:ext>
            </a:extLst>
          </p:cNvPr>
          <p:cNvPicPr>
            <a:picLocks noChangeAspect="1"/>
          </p:cNvPicPr>
          <p:nvPr/>
        </p:nvPicPr>
        <p:blipFill>
          <a:blip r:embed="rId2"/>
          <a:stretch>
            <a:fillRect/>
          </a:stretch>
        </p:blipFill>
        <p:spPr>
          <a:xfrm>
            <a:off x="-51234" y="-1"/>
            <a:ext cx="12259710" cy="6919785"/>
          </a:xfrm>
          <a:prstGeom prst="rect">
            <a:avLst/>
          </a:prstGeom>
        </p:spPr>
      </p:pic>
      <p:sp>
        <p:nvSpPr>
          <p:cNvPr id="14" name="TextBox 13">
            <a:extLst>
              <a:ext uri="{FF2B5EF4-FFF2-40B4-BE49-F238E27FC236}">
                <a16:creationId xmlns:a16="http://schemas.microsoft.com/office/drawing/2014/main" id="{9360AD7B-A286-6E1A-B9DD-42CEF9DE6DCA}"/>
              </a:ext>
            </a:extLst>
          </p:cNvPr>
          <p:cNvSpPr txBox="1"/>
          <p:nvPr/>
        </p:nvSpPr>
        <p:spPr>
          <a:xfrm>
            <a:off x="346337" y="6030175"/>
            <a:ext cx="6103889" cy="393616"/>
          </a:xfrm>
          <a:prstGeom prst="rect">
            <a:avLst/>
          </a:prstGeom>
          <a:solidFill>
            <a:schemeClr val="bg1"/>
          </a:solidFill>
        </p:spPr>
        <p:txBody>
          <a:bodyPr wrap="square" rtlCol="0">
            <a:spAutoFit/>
          </a:bodyPr>
          <a:lstStyle/>
          <a:p>
            <a:pPr algn="just"/>
            <a:endParaRPr lang="en-SG" sz="900" dirty="0"/>
          </a:p>
        </p:txBody>
      </p:sp>
      <p:sp>
        <p:nvSpPr>
          <p:cNvPr id="15" name="TextBox 14">
            <a:extLst>
              <a:ext uri="{FF2B5EF4-FFF2-40B4-BE49-F238E27FC236}">
                <a16:creationId xmlns:a16="http://schemas.microsoft.com/office/drawing/2014/main" id="{16287140-DB4C-E950-7A95-D63CDE46A91E}"/>
              </a:ext>
            </a:extLst>
          </p:cNvPr>
          <p:cNvSpPr txBox="1"/>
          <p:nvPr/>
        </p:nvSpPr>
        <p:spPr>
          <a:xfrm>
            <a:off x="514866" y="6228550"/>
            <a:ext cx="3122140" cy="200055"/>
          </a:xfrm>
          <a:prstGeom prst="rect">
            <a:avLst/>
          </a:prstGeom>
          <a:noFill/>
        </p:spPr>
        <p:txBody>
          <a:bodyPr wrap="square">
            <a:spAutoFit/>
          </a:bodyPr>
          <a:lstStyle/>
          <a:p>
            <a:r>
              <a:rPr lang="en-SG" sz="600" dirty="0">
                <a:solidFill>
                  <a:srgbClr val="000000"/>
                </a:solidFill>
                <a:latin typeface="Open Sans" panose="020B0606030504020204" pitchFamily="34" charset="0"/>
              </a:rPr>
              <a:t>Please refer to the Glossary for the definition of the terms used in the publication </a:t>
            </a:r>
            <a:r>
              <a:rPr lang="en-SG" sz="700" dirty="0">
                <a:solidFill>
                  <a:srgbClr val="000000"/>
                </a:solidFill>
                <a:latin typeface="Open Sans" panose="020B0606030504020204" pitchFamily="34" charset="0"/>
              </a:rPr>
              <a:t> </a:t>
            </a:r>
            <a:endParaRPr lang="en-SG" sz="700" b="0" i="0" dirty="0">
              <a:solidFill>
                <a:srgbClr val="000000"/>
              </a:solidFill>
              <a:effectLst/>
              <a:latin typeface="Open Sans" panose="020B0606030504020204" pitchFamily="34" charset="0"/>
            </a:endParaRPr>
          </a:p>
        </p:txBody>
      </p:sp>
      <p:sp>
        <p:nvSpPr>
          <p:cNvPr id="18" name="TextBox 17">
            <a:extLst>
              <a:ext uri="{FF2B5EF4-FFF2-40B4-BE49-F238E27FC236}">
                <a16:creationId xmlns:a16="http://schemas.microsoft.com/office/drawing/2014/main" id="{D93AA377-DA12-9F5B-85ED-D2AFBFFA614C}"/>
              </a:ext>
            </a:extLst>
          </p:cNvPr>
          <p:cNvSpPr txBox="1"/>
          <p:nvPr/>
        </p:nvSpPr>
        <p:spPr>
          <a:xfrm>
            <a:off x="477796" y="362127"/>
            <a:ext cx="6392562" cy="523220"/>
          </a:xfrm>
          <a:prstGeom prst="rect">
            <a:avLst/>
          </a:prstGeom>
          <a:solidFill>
            <a:schemeClr val="bg1"/>
          </a:solidFill>
        </p:spPr>
        <p:txBody>
          <a:bodyPr wrap="square">
            <a:spAutoFit/>
          </a:bodyPr>
          <a:lstStyle/>
          <a:p>
            <a:r>
              <a:rPr lang="en-SG" sz="28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rPr>
              <a:t>China Re-Opening</a:t>
            </a:r>
            <a:endParaRPr lang="en-SG" sz="66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TextBox 18">
            <a:extLst>
              <a:ext uri="{FF2B5EF4-FFF2-40B4-BE49-F238E27FC236}">
                <a16:creationId xmlns:a16="http://schemas.microsoft.com/office/drawing/2014/main" id="{A0AEF951-3249-81D9-77B5-F4BD47FF8A68}"/>
              </a:ext>
            </a:extLst>
          </p:cNvPr>
          <p:cNvSpPr txBox="1"/>
          <p:nvPr/>
        </p:nvSpPr>
        <p:spPr>
          <a:xfrm>
            <a:off x="477796" y="987943"/>
            <a:ext cx="3196281" cy="461665"/>
          </a:xfrm>
          <a:prstGeom prst="rect">
            <a:avLst/>
          </a:prstGeom>
          <a:solidFill>
            <a:schemeClr val="bg1"/>
          </a:solidFill>
        </p:spPr>
        <p:txBody>
          <a:bodyPr wrap="square">
            <a:spAutoFit/>
          </a:bodyPr>
          <a:lstStyle/>
          <a:p>
            <a:endParaRPr lang="en-SG" sz="2400" b="1" dirty="0">
              <a:solidFill>
                <a:srgbClr val="CC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TextBox 15">
            <a:extLst>
              <a:ext uri="{FF2B5EF4-FFF2-40B4-BE49-F238E27FC236}">
                <a16:creationId xmlns:a16="http://schemas.microsoft.com/office/drawing/2014/main" id="{229C04C6-3F94-8F50-C031-08AC280884A1}"/>
              </a:ext>
            </a:extLst>
          </p:cNvPr>
          <p:cNvSpPr txBox="1"/>
          <p:nvPr/>
        </p:nvSpPr>
        <p:spPr>
          <a:xfrm>
            <a:off x="2718033" y="1225477"/>
            <a:ext cx="8953253" cy="215444"/>
          </a:xfrm>
          <a:prstGeom prst="rect">
            <a:avLst/>
          </a:prstGeom>
          <a:noFill/>
        </p:spPr>
        <p:txBody>
          <a:bodyPr wrap="square">
            <a:spAutoFit/>
          </a:bodyPr>
          <a:lstStyle/>
          <a:p>
            <a:pPr algn="r"/>
            <a:r>
              <a:rPr lang="en-SG" sz="800" dirty="0">
                <a:solidFill>
                  <a:srgbClr val="000000"/>
                </a:solidFill>
                <a:latin typeface="Open Sans" panose="020B0606030504020204" pitchFamily="34" charset="0"/>
              </a:rPr>
              <a:t>Ticker | Rating  | </a:t>
            </a:r>
            <a:r>
              <a:rPr lang="en-SG" sz="800" b="1" dirty="0">
                <a:solidFill>
                  <a:srgbClr val="000000"/>
                </a:solidFill>
                <a:latin typeface="Open Sans" panose="020B0606030504020204" pitchFamily="34" charset="0"/>
              </a:rPr>
              <a:t>Rating Source | Product Risk Rating </a:t>
            </a:r>
            <a:r>
              <a:rPr lang="en-SG" sz="800" dirty="0">
                <a:solidFill>
                  <a:srgbClr val="000000"/>
                </a:solidFill>
                <a:latin typeface="Open Sans" panose="020B0606030504020204" pitchFamily="34" charset="0"/>
              </a:rPr>
              <a:t>| Target Price | % Upside | </a:t>
            </a:r>
            <a:r>
              <a:rPr lang="en-SG" sz="800" b="1" dirty="0">
                <a:solidFill>
                  <a:srgbClr val="000000"/>
                </a:solidFill>
                <a:latin typeface="Open Sans" panose="020B0606030504020204" pitchFamily="34" charset="0"/>
              </a:rPr>
              <a:t>Last Close Price </a:t>
            </a:r>
            <a:r>
              <a:rPr lang="en-SG" sz="800" dirty="0">
                <a:solidFill>
                  <a:srgbClr val="000000"/>
                </a:solidFill>
                <a:latin typeface="Open Sans" panose="020B0606030504020204" pitchFamily="34" charset="0"/>
              </a:rPr>
              <a:t>| YTD Change | </a:t>
            </a:r>
            <a:r>
              <a:rPr lang="en-SG" sz="800" b="1" dirty="0">
                <a:solidFill>
                  <a:srgbClr val="000000"/>
                </a:solidFill>
                <a:latin typeface="Open Sans" panose="020B0606030504020204" pitchFamily="34" charset="0"/>
              </a:rPr>
              <a:t>Market Cap  </a:t>
            </a:r>
            <a:r>
              <a:rPr lang="en-SG" sz="800" dirty="0">
                <a:solidFill>
                  <a:srgbClr val="000000"/>
                </a:solidFill>
                <a:latin typeface="Open Sans" panose="020B0606030504020204" pitchFamily="34" charset="0"/>
              </a:rPr>
              <a:t>| PE FY1 | </a:t>
            </a:r>
            <a:r>
              <a:rPr lang="en-SG" sz="800" dirty="0" err="1">
                <a:solidFill>
                  <a:srgbClr val="000000"/>
                </a:solidFill>
                <a:latin typeface="Open Sans" panose="020B0606030504020204" pitchFamily="34" charset="0"/>
              </a:rPr>
              <a:t>Div</a:t>
            </a:r>
            <a:r>
              <a:rPr lang="en-SG" sz="800" dirty="0">
                <a:solidFill>
                  <a:srgbClr val="000000"/>
                </a:solidFill>
                <a:latin typeface="Open Sans" panose="020B0606030504020204" pitchFamily="34" charset="0"/>
              </a:rPr>
              <a:t> Yield | FCF Yield | P/B | ESG Rating  </a:t>
            </a:r>
            <a:endParaRPr lang="en-SG" sz="900" b="0" i="0" dirty="0">
              <a:solidFill>
                <a:srgbClr val="000000"/>
              </a:solidFill>
              <a:effectLst/>
              <a:latin typeface="Open Sans" panose="020B0606030504020204" pitchFamily="34" charset="0"/>
            </a:endParaRPr>
          </a:p>
        </p:txBody>
      </p:sp>
      <p:pic>
        <p:nvPicPr>
          <p:cNvPr id="8" name="Picture 7">
            <a:extLst>
              <a:ext uri="{FF2B5EF4-FFF2-40B4-BE49-F238E27FC236}">
                <a16:creationId xmlns:a16="http://schemas.microsoft.com/office/drawing/2014/main" id="{11AE351E-0535-3497-A758-00F9E4D3A011}"/>
              </a:ext>
            </a:extLst>
          </p:cNvPr>
          <p:cNvPicPr>
            <a:picLocks noChangeAspect="1"/>
          </p:cNvPicPr>
          <p:nvPr/>
        </p:nvPicPr>
        <p:blipFill>
          <a:blip r:embed="rId3"/>
          <a:stretch>
            <a:fillRect/>
          </a:stretch>
        </p:blipFill>
        <p:spPr>
          <a:xfrm>
            <a:off x="-51233" y="-1"/>
            <a:ext cx="11896896" cy="6858000"/>
          </a:xfrm>
          <a:prstGeom prst="rect">
            <a:avLst/>
          </a:prstGeom>
        </p:spPr>
      </p:pic>
      <p:sp>
        <p:nvSpPr>
          <p:cNvPr id="12" name="Rectangle 11">
            <a:extLst>
              <a:ext uri="{FF2B5EF4-FFF2-40B4-BE49-F238E27FC236}">
                <a16:creationId xmlns:a16="http://schemas.microsoft.com/office/drawing/2014/main" id="{C7ECE2D9-8F6A-E503-71C4-95D2BFEFF45A}"/>
              </a:ext>
            </a:extLst>
          </p:cNvPr>
          <p:cNvSpPr/>
          <p:nvPr/>
        </p:nvSpPr>
        <p:spPr bwMode="auto">
          <a:xfrm>
            <a:off x="227782" y="691103"/>
            <a:ext cx="11343632" cy="523220"/>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SG" sz="1200" b="1" dirty="0">
              <a:latin typeface="Arial" panose="020B0604020202020204" pitchFamily="34" charset="0"/>
            </a:endParaRPr>
          </a:p>
        </p:txBody>
      </p:sp>
      <p:sp>
        <p:nvSpPr>
          <p:cNvPr id="7" name="TextBox 6">
            <a:extLst>
              <a:ext uri="{FF2B5EF4-FFF2-40B4-BE49-F238E27FC236}">
                <a16:creationId xmlns:a16="http://schemas.microsoft.com/office/drawing/2014/main" id="{CAC29F84-3D3E-53CC-921C-AD219E723037}"/>
              </a:ext>
            </a:extLst>
          </p:cNvPr>
          <p:cNvSpPr txBox="1"/>
          <p:nvPr/>
        </p:nvSpPr>
        <p:spPr>
          <a:xfrm>
            <a:off x="1068346" y="787226"/>
            <a:ext cx="10030590" cy="261610"/>
          </a:xfrm>
          <a:prstGeom prst="rect">
            <a:avLst/>
          </a:prstGeom>
          <a:noFill/>
        </p:spPr>
        <p:txBody>
          <a:bodyPr wrap="square" rtlCol="0">
            <a:spAutoFit/>
          </a:bodyPr>
          <a:lstStyle/>
          <a:p>
            <a:r>
              <a:rPr lang="en-SG" sz="1100" b="1" dirty="0"/>
              <a:t>ETF Name | Ticker | Region | </a:t>
            </a:r>
            <a:r>
              <a:rPr lang="en-SG" sz="1100" b="1" dirty="0">
                <a:highlight>
                  <a:srgbClr val="FFFF00"/>
                </a:highlight>
              </a:rPr>
              <a:t>Theme</a:t>
            </a:r>
            <a:r>
              <a:rPr lang="en-SG" sz="1100" b="1" dirty="0"/>
              <a:t> | Risk Rating | Mkt Cap (M) | ADV | Last Close Price | YTD Change | Expense Ratio | R</a:t>
            </a:r>
            <a:r>
              <a:rPr lang="en-SG" sz="1100" b="1" baseline="30000" dirty="0"/>
              <a:t>2 </a:t>
            </a:r>
            <a:r>
              <a:rPr lang="en-SG" sz="1100" b="1" dirty="0"/>
              <a:t> | P/E | </a:t>
            </a:r>
            <a:r>
              <a:rPr lang="en-SG" sz="1100" b="1" dirty="0" err="1"/>
              <a:t>Div</a:t>
            </a:r>
            <a:r>
              <a:rPr lang="en-SG" sz="1100" b="1" dirty="0"/>
              <a:t> Yield | P/B | ESG Rating</a:t>
            </a:r>
            <a:endParaRPr lang="en-SG" sz="1100" b="1" baseline="30000" dirty="0"/>
          </a:p>
        </p:txBody>
      </p:sp>
    </p:spTree>
    <p:extLst>
      <p:ext uri="{BB962C8B-B14F-4D97-AF65-F5344CB8AC3E}">
        <p14:creationId xmlns:p14="http://schemas.microsoft.com/office/powerpoint/2010/main" val="57434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E5E99C-8D50-95CC-CE96-D8FA03D80208}"/>
              </a:ext>
            </a:extLst>
          </p:cNvPr>
          <p:cNvSpPr>
            <a:spLocks noGrp="1"/>
          </p:cNvSpPr>
          <p:nvPr>
            <p:ph type="sldNum" sz="quarter" idx="7"/>
          </p:nvPr>
        </p:nvSpPr>
        <p:spPr/>
        <p:txBody>
          <a:bodyPr/>
          <a:lstStyle/>
          <a:p>
            <a:fld id="{B6F15528-21DE-4FAA-801E-634DDDAF4B2B}" type="slidenum">
              <a:rPr lang="en-SG" smtClean="0"/>
              <a:t>16</a:t>
            </a:fld>
            <a:endParaRPr lang="en-SG"/>
          </a:p>
        </p:txBody>
      </p:sp>
      <p:pic>
        <p:nvPicPr>
          <p:cNvPr id="4" name="Picture 3">
            <a:extLst>
              <a:ext uri="{FF2B5EF4-FFF2-40B4-BE49-F238E27FC236}">
                <a16:creationId xmlns:a16="http://schemas.microsoft.com/office/drawing/2014/main" id="{E1C8C4C7-7BB3-1CDE-7789-271EE8592CCE}"/>
              </a:ext>
            </a:extLst>
          </p:cNvPr>
          <p:cNvPicPr>
            <a:picLocks noChangeAspect="1"/>
          </p:cNvPicPr>
          <p:nvPr/>
        </p:nvPicPr>
        <p:blipFill>
          <a:blip r:embed="rId2"/>
          <a:stretch>
            <a:fillRect/>
          </a:stretch>
        </p:blipFill>
        <p:spPr>
          <a:xfrm>
            <a:off x="21295" y="0"/>
            <a:ext cx="12149409" cy="6858000"/>
          </a:xfrm>
          <a:prstGeom prst="rect">
            <a:avLst/>
          </a:prstGeom>
        </p:spPr>
      </p:pic>
      <p:sp>
        <p:nvSpPr>
          <p:cNvPr id="6" name="TextBox 5">
            <a:extLst>
              <a:ext uri="{FF2B5EF4-FFF2-40B4-BE49-F238E27FC236}">
                <a16:creationId xmlns:a16="http://schemas.microsoft.com/office/drawing/2014/main" id="{11E0AD07-773C-8211-5CF6-45784C86F52D}"/>
              </a:ext>
            </a:extLst>
          </p:cNvPr>
          <p:cNvSpPr txBox="1"/>
          <p:nvPr/>
        </p:nvSpPr>
        <p:spPr>
          <a:xfrm>
            <a:off x="8472197" y="457199"/>
            <a:ext cx="1251625" cy="369332"/>
          </a:xfrm>
          <a:prstGeom prst="rect">
            <a:avLst/>
          </a:prstGeom>
          <a:solidFill>
            <a:srgbClr val="FFFF00"/>
          </a:solidFill>
        </p:spPr>
        <p:txBody>
          <a:bodyPr wrap="none" rtlCol="0">
            <a:spAutoFit/>
          </a:bodyPr>
          <a:lstStyle/>
          <a:p>
            <a:r>
              <a:rPr lang="en-SG" dirty="0"/>
              <a:t>Refer to list</a:t>
            </a:r>
          </a:p>
        </p:txBody>
      </p:sp>
    </p:spTree>
    <p:extLst>
      <p:ext uri="{BB962C8B-B14F-4D97-AF65-F5344CB8AC3E}">
        <p14:creationId xmlns:p14="http://schemas.microsoft.com/office/powerpoint/2010/main" val="417215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08DA5-E121-6793-8359-BE2567171E4E}"/>
              </a:ext>
            </a:extLst>
          </p:cNvPr>
          <p:cNvSpPr>
            <a:spLocks noGrp="1"/>
          </p:cNvSpPr>
          <p:nvPr>
            <p:ph type="sldNum" sz="quarter" idx="7"/>
          </p:nvPr>
        </p:nvSpPr>
        <p:spPr/>
        <p:txBody>
          <a:bodyPr/>
          <a:lstStyle/>
          <a:p>
            <a:fld id="{B6F15528-21DE-4FAA-801E-634DDDAF4B2B}" type="slidenum">
              <a:rPr lang="en-SG" smtClean="0"/>
              <a:t>17</a:t>
            </a:fld>
            <a:endParaRPr lang="en-SG"/>
          </a:p>
        </p:txBody>
      </p:sp>
      <p:pic>
        <p:nvPicPr>
          <p:cNvPr id="3" name="Picture 2">
            <a:extLst>
              <a:ext uri="{FF2B5EF4-FFF2-40B4-BE49-F238E27FC236}">
                <a16:creationId xmlns:a16="http://schemas.microsoft.com/office/drawing/2014/main" id="{BAD2DE57-3681-EFC0-74AA-6F3F92C7CDA8}"/>
              </a:ext>
            </a:extLst>
          </p:cNvPr>
          <p:cNvPicPr>
            <a:picLocks noChangeAspect="1"/>
          </p:cNvPicPr>
          <p:nvPr/>
        </p:nvPicPr>
        <p:blipFill>
          <a:blip r:embed="rId2"/>
          <a:stretch>
            <a:fillRect/>
          </a:stretch>
        </p:blipFill>
        <p:spPr>
          <a:xfrm>
            <a:off x="23894" y="0"/>
            <a:ext cx="12144212" cy="6858000"/>
          </a:xfrm>
          <a:prstGeom prst="rect">
            <a:avLst/>
          </a:prstGeom>
        </p:spPr>
      </p:pic>
      <p:sp>
        <p:nvSpPr>
          <p:cNvPr id="4" name="TextBox 3">
            <a:extLst>
              <a:ext uri="{FF2B5EF4-FFF2-40B4-BE49-F238E27FC236}">
                <a16:creationId xmlns:a16="http://schemas.microsoft.com/office/drawing/2014/main" id="{8E09318F-3B0F-B237-2981-C24E3C92BE10}"/>
              </a:ext>
            </a:extLst>
          </p:cNvPr>
          <p:cNvSpPr txBox="1"/>
          <p:nvPr/>
        </p:nvSpPr>
        <p:spPr>
          <a:xfrm>
            <a:off x="8472197" y="457199"/>
            <a:ext cx="1251625" cy="369332"/>
          </a:xfrm>
          <a:prstGeom prst="rect">
            <a:avLst/>
          </a:prstGeom>
          <a:solidFill>
            <a:srgbClr val="FFFF00"/>
          </a:solidFill>
        </p:spPr>
        <p:txBody>
          <a:bodyPr wrap="none" rtlCol="0">
            <a:spAutoFit/>
          </a:bodyPr>
          <a:lstStyle/>
          <a:p>
            <a:r>
              <a:rPr lang="en-SG" dirty="0"/>
              <a:t>Refer to list</a:t>
            </a:r>
          </a:p>
        </p:txBody>
      </p:sp>
    </p:spTree>
    <p:extLst>
      <p:ext uri="{BB962C8B-B14F-4D97-AF65-F5344CB8AC3E}">
        <p14:creationId xmlns:p14="http://schemas.microsoft.com/office/powerpoint/2010/main" val="108142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close up of a compass with a black and white background">
            <a:extLst>
              <a:ext uri="{FF2B5EF4-FFF2-40B4-BE49-F238E27FC236}">
                <a16:creationId xmlns:a16="http://schemas.microsoft.com/office/drawing/2014/main" id="{12CE2C42-31DE-DBDF-EB1E-F578821E4A0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b="7295"/>
          <a:stretch/>
        </p:blipFill>
        <p:spPr bwMode="auto">
          <a:xfrm>
            <a:off x="0" y="-3595"/>
            <a:ext cx="11096766" cy="68615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grey background&#10;&#10;Description automatically generated">
            <a:extLst>
              <a:ext uri="{FF2B5EF4-FFF2-40B4-BE49-F238E27FC236}">
                <a16:creationId xmlns:a16="http://schemas.microsoft.com/office/drawing/2014/main" id="{DE2BE2E8-CEA1-35D4-80F0-3DB53C977806}"/>
              </a:ext>
            </a:extLst>
          </p:cNvPr>
          <p:cNvPicPr>
            <a:picLocks noChangeAspect="1"/>
          </p:cNvPicPr>
          <p:nvPr/>
        </p:nvPicPr>
        <p:blipFill rotWithShape="1">
          <a:blip r:embed="rId4">
            <a:extLst>
              <a:ext uri="{28A0092B-C50C-407E-A947-70E740481C1C}">
                <a14:useLocalDpi xmlns:a14="http://schemas.microsoft.com/office/drawing/2010/main" val="0"/>
              </a:ext>
            </a:extLst>
          </a:blip>
          <a:srcRect l="55278"/>
          <a:stretch/>
        </p:blipFill>
        <p:spPr>
          <a:xfrm>
            <a:off x="6742909" y="0"/>
            <a:ext cx="5452514" cy="6858000"/>
          </a:xfrm>
          <a:prstGeom prst="rect">
            <a:avLst/>
          </a:prstGeom>
        </p:spPr>
      </p:pic>
      <p:sp>
        <p:nvSpPr>
          <p:cNvPr id="2" name="object 2"/>
          <p:cNvSpPr txBox="1"/>
          <p:nvPr/>
        </p:nvSpPr>
        <p:spPr>
          <a:xfrm>
            <a:off x="597689" y="4536955"/>
            <a:ext cx="3320797" cy="715482"/>
          </a:xfrm>
          <a:prstGeom prst="rect">
            <a:avLst/>
          </a:prstGeom>
          <a:solidFill>
            <a:srgbClr val="00B0F0"/>
          </a:solidFill>
        </p:spPr>
        <p:txBody>
          <a:bodyPr vert="horz" wrap="square" lIns="0" tIns="177130" rIns="0" bIns="0" rtlCol="0">
            <a:spAutoFit/>
          </a:bodyPr>
          <a:lstStyle/>
          <a:p>
            <a:pPr marL="7701">
              <a:spcBef>
                <a:spcPts val="1395"/>
              </a:spcBef>
            </a:pPr>
            <a:r>
              <a:rPr lang="en-SG" sz="3487" dirty="0">
                <a:solidFill>
                  <a:srgbClr val="FFFFFF"/>
                </a:solidFill>
                <a:latin typeface="Open Sans Light"/>
                <a:cs typeface="Open Sans Light"/>
              </a:rPr>
              <a:t>[Insert Title]</a:t>
            </a:r>
            <a:endParaRPr sz="3487" dirty="0">
              <a:latin typeface="Open Sans Light"/>
              <a:cs typeface="Open Sans Light"/>
            </a:endParaRPr>
          </a:p>
        </p:txBody>
      </p:sp>
      <p:sp>
        <p:nvSpPr>
          <p:cNvPr id="3" name="object 3"/>
          <p:cNvSpPr txBox="1"/>
          <p:nvPr/>
        </p:nvSpPr>
        <p:spPr>
          <a:xfrm>
            <a:off x="9839040" y="5852770"/>
            <a:ext cx="1794401" cy="191630"/>
          </a:xfrm>
          <a:prstGeom prst="rect">
            <a:avLst/>
          </a:prstGeom>
        </p:spPr>
        <p:txBody>
          <a:bodyPr vert="horz" wrap="square" lIns="0" tIns="9627" rIns="0" bIns="0" rtlCol="0">
            <a:spAutoFit/>
          </a:bodyPr>
          <a:lstStyle/>
          <a:p>
            <a:pPr marL="7701">
              <a:spcBef>
                <a:spcPts val="76"/>
              </a:spcBef>
            </a:pPr>
            <a:r>
              <a:rPr sz="1182" b="1" dirty="0">
                <a:solidFill>
                  <a:srgbClr val="FFFFFF"/>
                </a:solidFill>
                <a:latin typeface="Open Sans"/>
                <a:cs typeface="Open Sans"/>
              </a:rPr>
              <a:t>DBS</a:t>
            </a:r>
            <a:r>
              <a:rPr sz="1182" b="1" spc="30" dirty="0">
                <a:solidFill>
                  <a:srgbClr val="FFFFFF"/>
                </a:solidFill>
                <a:latin typeface="Open Sans"/>
                <a:cs typeface="Open Sans"/>
              </a:rPr>
              <a:t> </a:t>
            </a:r>
            <a:r>
              <a:rPr sz="1182" b="1" dirty="0">
                <a:solidFill>
                  <a:srgbClr val="FFFFFF"/>
                </a:solidFill>
                <a:latin typeface="Open Sans"/>
                <a:cs typeface="Open Sans"/>
              </a:rPr>
              <a:t>WEALTH</a:t>
            </a:r>
            <a:r>
              <a:rPr sz="1182" b="1" spc="30" dirty="0">
                <a:solidFill>
                  <a:srgbClr val="FFFFFF"/>
                </a:solidFill>
                <a:latin typeface="Open Sans"/>
                <a:cs typeface="Open Sans"/>
              </a:rPr>
              <a:t> </a:t>
            </a:r>
            <a:r>
              <a:rPr sz="1182" b="1" spc="-6" dirty="0">
                <a:solidFill>
                  <a:srgbClr val="FFFFFF"/>
                </a:solidFill>
                <a:latin typeface="Open Sans"/>
                <a:cs typeface="Open Sans"/>
              </a:rPr>
              <a:t>ANALYSTS</a:t>
            </a:r>
            <a:endParaRPr sz="1182" dirty="0">
              <a:latin typeface="Open Sans"/>
              <a:cs typeface="Open Sans"/>
            </a:endParaRPr>
          </a:p>
        </p:txBody>
      </p:sp>
      <p:sp>
        <p:nvSpPr>
          <p:cNvPr id="4" name="object 4"/>
          <p:cNvSpPr txBox="1"/>
          <p:nvPr/>
        </p:nvSpPr>
        <p:spPr>
          <a:xfrm>
            <a:off x="9845228" y="6141644"/>
            <a:ext cx="1777073" cy="301314"/>
          </a:xfrm>
          <a:prstGeom prst="rect">
            <a:avLst/>
          </a:prstGeom>
          <a:solidFill>
            <a:srgbClr val="00B0F0"/>
          </a:solidFill>
        </p:spPr>
        <p:txBody>
          <a:bodyPr vert="horz" wrap="square" lIns="0" tIns="7316" rIns="0" bIns="0" rtlCol="0">
            <a:spAutoFit/>
          </a:bodyPr>
          <a:lstStyle/>
          <a:p>
            <a:pPr marL="7701">
              <a:spcBef>
                <a:spcPts val="58"/>
              </a:spcBef>
              <a:tabLst>
                <a:tab pos="478635" algn="l"/>
                <a:tab pos="1083569" algn="l"/>
              </a:tabLst>
            </a:pP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36" dirty="0">
                <a:solidFill>
                  <a:srgbClr val="FFFFFF"/>
                </a:solidFill>
                <a:latin typeface="Open Sans"/>
                <a:cs typeface="Open Sans"/>
              </a:rPr>
              <a:t>3</a:t>
            </a:r>
            <a:r>
              <a:rPr sz="1910" dirty="0">
                <a:solidFill>
                  <a:srgbClr val="FFFFFF"/>
                </a:solidFill>
                <a:latin typeface="Open Sans"/>
                <a:cs typeface="Open Sans"/>
              </a:rPr>
              <a:t>	</a:t>
            </a:r>
            <a:r>
              <a:rPr sz="1910" spc="-6" dirty="0">
                <a:solidFill>
                  <a:srgbClr val="FFFFFF"/>
                </a:solidFill>
                <a:latin typeface="Open Sans"/>
                <a:cs typeface="Open Sans"/>
              </a:rPr>
              <a:t>J</a:t>
            </a:r>
            <a:r>
              <a:rPr sz="1910" spc="-154" dirty="0">
                <a:solidFill>
                  <a:srgbClr val="FFFFFF"/>
                </a:solidFill>
                <a:latin typeface="Open Sans"/>
                <a:cs typeface="Open Sans"/>
              </a:rPr>
              <a:t> </a:t>
            </a:r>
            <a:r>
              <a:rPr sz="1910" spc="-18" dirty="0">
                <a:solidFill>
                  <a:srgbClr val="FFFFFF"/>
                </a:solidFill>
                <a:latin typeface="Open Sans"/>
                <a:cs typeface="Open Sans"/>
              </a:rPr>
              <a:t>U</a:t>
            </a:r>
            <a:r>
              <a:rPr sz="1910" spc="-152" dirty="0">
                <a:solidFill>
                  <a:srgbClr val="FFFFFF"/>
                </a:solidFill>
                <a:latin typeface="Open Sans"/>
                <a:cs typeface="Open Sans"/>
              </a:rPr>
              <a:t> </a:t>
            </a:r>
            <a:r>
              <a:rPr sz="1910" spc="-30" dirty="0">
                <a:solidFill>
                  <a:srgbClr val="FFFFFF"/>
                </a:solidFill>
                <a:latin typeface="Open Sans"/>
                <a:cs typeface="Open Sans"/>
              </a:rPr>
              <a:t>L</a:t>
            </a:r>
            <a:r>
              <a:rPr sz="1910" dirty="0">
                <a:solidFill>
                  <a:srgbClr val="FFFFFF"/>
                </a:solidFill>
                <a:latin typeface="Open Sans"/>
                <a:cs typeface="Open Sans"/>
              </a:rPr>
              <a:t>	</a:t>
            </a:r>
            <a:r>
              <a:rPr sz="1910" spc="-15" dirty="0">
                <a:solidFill>
                  <a:srgbClr val="FFFFFF"/>
                </a:solidFill>
                <a:latin typeface="Open Sans"/>
                <a:cs typeface="Open Sans"/>
              </a:rPr>
              <a:t>2</a:t>
            </a:r>
            <a:r>
              <a:rPr sz="1910" spc="-152" dirty="0">
                <a:solidFill>
                  <a:srgbClr val="FFFFFF"/>
                </a:solidFill>
                <a:latin typeface="Open Sans"/>
                <a:cs typeface="Open Sans"/>
              </a:rPr>
              <a:t> </a:t>
            </a: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15" dirty="0">
                <a:solidFill>
                  <a:srgbClr val="FFFFFF"/>
                </a:solidFill>
                <a:latin typeface="Open Sans"/>
                <a:cs typeface="Open Sans"/>
              </a:rPr>
              <a:t>2</a:t>
            </a:r>
            <a:r>
              <a:rPr sz="1910" spc="-149" dirty="0">
                <a:solidFill>
                  <a:srgbClr val="FFFFFF"/>
                </a:solidFill>
                <a:latin typeface="Open Sans"/>
                <a:cs typeface="Open Sans"/>
              </a:rPr>
              <a:t> </a:t>
            </a:r>
            <a:r>
              <a:rPr sz="1910" spc="-30" dirty="0">
                <a:solidFill>
                  <a:srgbClr val="FFFFFF"/>
                </a:solidFill>
                <a:latin typeface="Open Sans"/>
                <a:cs typeface="Open Sans"/>
              </a:rPr>
              <a:t>3</a:t>
            </a:r>
            <a:endParaRPr sz="1910" dirty="0">
              <a:latin typeface="Open Sans"/>
              <a:cs typeface="Open Sans"/>
            </a:endParaRPr>
          </a:p>
        </p:txBody>
      </p:sp>
      <p:sp>
        <p:nvSpPr>
          <p:cNvPr id="6" name="object 6"/>
          <p:cNvSpPr/>
          <p:nvPr/>
        </p:nvSpPr>
        <p:spPr>
          <a:xfrm>
            <a:off x="9860434" y="6095449"/>
            <a:ext cx="1761285" cy="0"/>
          </a:xfrm>
          <a:custGeom>
            <a:avLst/>
            <a:gdLst/>
            <a:ahLst/>
            <a:cxnLst/>
            <a:rect l="l" t="t" r="r" b="b"/>
            <a:pathLst>
              <a:path w="2904490">
                <a:moveTo>
                  <a:pt x="0" y="0"/>
                </a:moveTo>
                <a:lnTo>
                  <a:pt x="2904037" y="0"/>
                </a:lnTo>
              </a:path>
            </a:pathLst>
          </a:custGeom>
          <a:ln w="10470">
            <a:solidFill>
              <a:srgbClr val="FFFFFF"/>
            </a:solidFill>
          </a:ln>
        </p:spPr>
        <p:txBody>
          <a:bodyPr wrap="square" lIns="0" tIns="0" rIns="0" bIns="0" rtlCol="0"/>
          <a:lstStyle/>
          <a:p>
            <a:endParaRPr/>
          </a:p>
        </p:txBody>
      </p:sp>
      <p:sp>
        <p:nvSpPr>
          <p:cNvPr id="12" name="object 12"/>
          <p:cNvSpPr txBox="1"/>
          <p:nvPr/>
        </p:nvSpPr>
        <p:spPr>
          <a:xfrm>
            <a:off x="597689" y="5882428"/>
            <a:ext cx="6003542" cy="597511"/>
          </a:xfrm>
          <a:prstGeom prst="rect">
            <a:avLst/>
          </a:prstGeom>
        </p:spPr>
        <p:txBody>
          <a:bodyPr vert="horz" wrap="square" lIns="0" tIns="9627" rIns="0" bIns="0" rtlCol="0">
            <a:spAutoFit/>
          </a:bodyPr>
          <a:lstStyle/>
          <a:p>
            <a:pPr marL="33500">
              <a:spcBef>
                <a:spcPts val="76"/>
              </a:spcBef>
            </a:pPr>
            <a:r>
              <a:rPr sz="1182" b="1" dirty="0">
                <a:solidFill>
                  <a:srgbClr val="FFFFFF"/>
                </a:solidFill>
                <a:latin typeface="Open Sans"/>
                <a:cs typeface="Open Sans"/>
              </a:rPr>
              <a:t>&gt;</a:t>
            </a:r>
            <a:r>
              <a:rPr sz="1182" b="1" spc="267" dirty="0">
                <a:solidFill>
                  <a:srgbClr val="FFFFFF"/>
                </a:solidFill>
                <a:latin typeface="Open Sans"/>
                <a:cs typeface="Open Sans"/>
              </a:rPr>
              <a:t> </a:t>
            </a:r>
            <a:r>
              <a:rPr sz="1182" b="1" dirty="0">
                <a:solidFill>
                  <a:srgbClr val="FFFFFF"/>
                </a:solidFill>
                <a:latin typeface="Open Sans"/>
                <a:cs typeface="Open Sans"/>
              </a:rPr>
              <a:t>Accredited</a:t>
            </a:r>
            <a:r>
              <a:rPr sz="1182" b="1" spc="30" dirty="0">
                <a:solidFill>
                  <a:srgbClr val="FFFFFF"/>
                </a:solidFill>
                <a:latin typeface="Open Sans"/>
                <a:cs typeface="Open Sans"/>
              </a:rPr>
              <a:t> </a:t>
            </a:r>
            <a:r>
              <a:rPr sz="1182" b="1" dirty="0">
                <a:solidFill>
                  <a:srgbClr val="FFFFFF"/>
                </a:solidFill>
                <a:latin typeface="Open Sans"/>
                <a:cs typeface="Open Sans"/>
              </a:rPr>
              <a:t>Investors</a:t>
            </a:r>
            <a:r>
              <a:rPr sz="1182" b="1" spc="33" dirty="0">
                <a:solidFill>
                  <a:srgbClr val="FFFFFF"/>
                </a:solidFill>
                <a:latin typeface="Open Sans"/>
                <a:cs typeface="Open Sans"/>
              </a:rPr>
              <a:t> </a:t>
            </a:r>
            <a:r>
              <a:rPr sz="1182" b="1" dirty="0">
                <a:solidFill>
                  <a:srgbClr val="FFFFFF"/>
                </a:solidFill>
                <a:latin typeface="Open Sans"/>
                <a:cs typeface="Open Sans"/>
              </a:rPr>
              <a:t>and</a:t>
            </a:r>
            <a:r>
              <a:rPr sz="1182" b="1" spc="30" dirty="0">
                <a:solidFill>
                  <a:srgbClr val="FFFFFF"/>
                </a:solidFill>
                <a:latin typeface="Open Sans"/>
                <a:cs typeface="Open Sans"/>
              </a:rPr>
              <a:t> </a:t>
            </a:r>
            <a:r>
              <a:rPr sz="1182" b="1" dirty="0">
                <a:solidFill>
                  <a:srgbClr val="FFFFFF"/>
                </a:solidFill>
                <a:latin typeface="Open Sans"/>
                <a:cs typeface="Open Sans"/>
              </a:rPr>
              <a:t>Professional</a:t>
            </a:r>
            <a:r>
              <a:rPr sz="1182" b="1" spc="33" dirty="0">
                <a:solidFill>
                  <a:srgbClr val="FFFFFF"/>
                </a:solidFill>
                <a:latin typeface="Open Sans"/>
                <a:cs typeface="Open Sans"/>
              </a:rPr>
              <a:t> </a:t>
            </a:r>
            <a:r>
              <a:rPr sz="1182" b="1" dirty="0">
                <a:solidFill>
                  <a:srgbClr val="FFFFFF"/>
                </a:solidFill>
                <a:latin typeface="Open Sans"/>
                <a:cs typeface="Open Sans"/>
              </a:rPr>
              <a:t>Investors</a:t>
            </a:r>
            <a:r>
              <a:rPr sz="1182" b="1" spc="30" dirty="0">
                <a:solidFill>
                  <a:srgbClr val="FFFFFF"/>
                </a:solidFill>
                <a:latin typeface="Open Sans"/>
                <a:cs typeface="Open Sans"/>
              </a:rPr>
              <a:t> </a:t>
            </a:r>
            <a:r>
              <a:rPr sz="1182" b="1" spc="-12" dirty="0">
                <a:solidFill>
                  <a:srgbClr val="FFFFFF"/>
                </a:solidFill>
                <a:latin typeface="Open Sans"/>
                <a:cs typeface="Open Sans"/>
              </a:rPr>
              <a:t>only</a:t>
            </a:r>
            <a:endParaRPr sz="1182" dirty="0">
              <a:latin typeface="Open Sans"/>
              <a:cs typeface="Open Sans"/>
            </a:endParaRPr>
          </a:p>
          <a:p>
            <a:pPr marL="7701" marR="3081">
              <a:spcBef>
                <a:spcPts val="1167"/>
              </a:spcBef>
            </a:pP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information contained in this document</a:t>
            </a:r>
            <a:r>
              <a:rPr sz="546" spc="-3" dirty="0">
                <a:solidFill>
                  <a:srgbClr val="FFFFFF"/>
                </a:solidFill>
                <a:latin typeface="Open Sans"/>
                <a:cs typeface="Open Sans"/>
              </a:rPr>
              <a:t> </a:t>
            </a:r>
            <a:r>
              <a:rPr sz="546" dirty="0">
                <a:solidFill>
                  <a:srgbClr val="FFFFFF"/>
                </a:solidFill>
                <a:latin typeface="Open Sans"/>
                <a:cs typeface="Open Sans"/>
              </a:rPr>
              <a:t>is intended only for use</a:t>
            </a:r>
            <a:r>
              <a:rPr sz="546" spc="-3" dirty="0">
                <a:solidFill>
                  <a:srgbClr val="FFFFFF"/>
                </a:solidFill>
                <a:latin typeface="Open Sans"/>
                <a:cs typeface="Open Sans"/>
              </a:rPr>
              <a:t> </a:t>
            </a:r>
            <a:r>
              <a:rPr sz="546" dirty="0">
                <a:solidFill>
                  <a:srgbClr val="FFFFFF"/>
                </a:solidFill>
                <a:latin typeface="Open Sans"/>
                <a:cs typeface="Open Sans"/>
              </a:rPr>
              <a:t>by the person to whom</a:t>
            </a:r>
            <a:r>
              <a:rPr sz="546" spc="-3" dirty="0">
                <a:solidFill>
                  <a:srgbClr val="FFFFFF"/>
                </a:solidFill>
                <a:latin typeface="Open Sans"/>
                <a:cs typeface="Open Sans"/>
              </a:rPr>
              <a:t> </a:t>
            </a:r>
            <a:r>
              <a:rPr sz="546" dirty="0">
                <a:solidFill>
                  <a:srgbClr val="FFFFFF"/>
                </a:solidFill>
                <a:latin typeface="Open Sans"/>
                <a:cs typeface="Open Sans"/>
              </a:rPr>
              <a:t>it has been delivered and</a:t>
            </a:r>
            <a:r>
              <a:rPr sz="546" spc="-3" dirty="0">
                <a:solidFill>
                  <a:srgbClr val="FFFFFF"/>
                </a:solidFill>
                <a:latin typeface="Open Sans"/>
                <a:cs typeface="Open Sans"/>
              </a:rPr>
              <a:t> </a:t>
            </a:r>
            <a:r>
              <a:rPr sz="546" dirty="0">
                <a:solidFill>
                  <a:srgbClr val="FFFFFF"/>
                </a:solidFill>
                <a:latin typeface="Open Sans"/>
                <a:cs typeface="Open Sans"/>
              </a:rPr>
              <a:t>should not be disseminated or</a:t>
            </a:r>
            <a:r>
              <a:rPr sz="546" spc="-3" dirty="0">
                <a:solidFill>
                  <a:srgbClr val="FFFFFF"/>
                </a:solidFill>
                <a:latin typeface="Open Sans"/>
                <a:cs typeface="Open Sans"/>
              </a:rPr>
              <a:t> </a:t>
            </a:r>
            <a:r>
              <a:rPr sz="546" dirty="0">
                <a:solidFill>
                  <a:srgbClr val="FFFFFF"/>
                </a:solidFill>
                <a:latin typeface="Open Sans"/>
                <a:cs typeface="Open Sans"/>
              </a:rPr>
              <a:t>distributed to third parties </a:t>
            </a:r>
            <a:r>
              <a:rPr sz="546" spc="-6" dirty="0">
                <a:solidFill>
                  <a:srgbClr val="FFFFFF"/>
                </a:solidFill>
                <a:latin typeface="Open Sans"/>
                <a:cs typeface="Open Sans"/>
              </a:rPr>
              <a:t>without </a:t>
            </a:r>
            <a:r>
              <a:rPr sz="546" dirty="0">
                <a:solidFill>
                  <a:srgbClr val="FFFFFF"/>
                </a:solidFill>
                <a:latin typeface="Open Sans"/>
                <a:cs typeface="Open Sans"/>
              </a:rPr>
              <a:t>our</a:t>
            </a:r>
            <a:r>
              <a:rPr sz="546" spc="-6" dirty="0">
                <a:solidFill>
                  <a:srgbClr val="FFFFFF"/>
                </a:solidFill>
                <a:latin typeface="Open Sans"/>
                <a:cs typeface="Open Sans"/>
              </a:rPr>
              <a:t> </a:t>
            </a:r>
            <a:r>
              <a:rPr sz="546" dirty="0">
                <a:solidFill>
                  <a:srgbClr val="FFFFFF"/>
                </a:solidFill>
                <a:latin typeface="Open Sans"/>
                <a:cs typeface="Open Sans"/>
              </a:rPr>
              <a:t>prior</a:t>
            </a:r>
            <a:r>
              <a:rPr sz="546" spc="-3" dirty="0">
                <a:solidFill>
                  <a:srgbClr val="FFFFFF"/>
                </a:solidFill>
                <a:latin typeface="Open Sans"/>
                <a:cs typeface="Open Sans"/>
              </a:rPr>
              <a:t> </a:t>
            </a:r>
            <a:r>
              <a:rPr sz="546" dirty="0">
                <a:solidFill>
                  <a:srgbClr val="FFFFFF"/>
                </a:solidFill>
                <a:latin typeface="Open Sans"/>
                <a:cs typeface="Open Sans"/>
              </a:rPr>
              <a:t>written</a:t>
            </a:r>
            <a:r>
              <a:rPr sz="546" spc="-6" dirty="0">
                <a:solidFill>
                  <a:srgbClr val="FFFFFF"/>
                </a:solidFill>
                <a:latin typeface="Open Sans"/>
                <a:cs typeface="Open Sans"/>
              </a:rPr>
              <a:t> </a:t>
            </a:r>
            <a:r>
              <a:rPr sz="546" dirty="0">
                <a:solidFill>
                  <a:srgbClr val="FFFFFF"/>
                </a:solidFill>
                <a:latin typeface="Open Sans"/>
                <a:cs typeface="Open Sans"/>
              </a:rPr>
              <a:t>consent.</a:t>
            </a:r>
            <a:r>
              <a:rPr sz="546" spc="-3" dirty="0">
                <a:solidFill>
                  <a:srgbClr val="FFFFFF"/>
                </a:solidFill>
                <a:latin typeface="Open Sans"/>
                <a:cs typeface="Open Sans"/>
              </a:rPr>
              <a:t> </a:t>
            </a:r>
            <a:r>
              <a:rPr sz="546" dirty="0">
                <a:solidFill>
                  <a:srgbClr val="FFFFFF"/>
                </a:solidFill>
                <a:latin typeface="Open Sans"/>
                <a:cs typeface="Open Sans"/>
              </a:rPr>
              <a:t>DBS</a:t>
            </a:r>
            <a:r>
              <a:rPr sz="546" spc="-6" dirty="0">
                <a:solidFill>
                  <a:srgbClr val="FFFFFF"/>
                </a:solidFill>
                <a:latin typeface="Open Sans"/>
                <a:cs typeface="Open Sans"/>
              </a:rPr>
              <a:t> </a:t>
            </a:r>
            <a:r>
              <a:rPr sz="546" dirty="0">
                <a:solidFill>
                  <a:srgbClr val="FFFFFF"/>
                </a:solidFill>
                <a:latin typeface="Open Sans"/>
                <a:cs typeface="Open Sans"/>
              </a:rPr>
              <a:t>accepts</a:t>
            </a:r>
            <a:r>
              <a:rPr sz="546" spc="-3" dirty="0">
                <a:solidFill>
                  <a:srgbClr val="FFFFFF"/>
                </a:solidFill>
                <a:latin typeface="Open Sans"/>
                <a:cs typeface="Open Sans"/>
              </a:rPr>
              <a:t> </a:t>
            </a:r>
            <a:r>
              <a:rPr sz="546" dirty="0">
                <a:solidFill>
                  <a:srgbClr val="FFFFFF"/>
                </a:solidFill>
                <a:latin typeface="Open Sans"/>
                <a:cs typeface="Open Sans"/>
              </a:rPr>
              <a:t>no</a:t>
            </a:r>
            <a:r>
              <a:rPr sz="546" spc="-6" dirty="0">
                <a:solidFill>
                  <a:srgbClr val="FFFFFF"/>
                </a:solidFill>
                <a:latin typeface="Open Sans"/>
                <a:cs typeface="Open Sans"/>
              </a:rPr>
              <a:t> </a:t>
            </a:r>
            <a:r>
              <a:rPr sz="546" dirty="0">
                <a:solidFill>
                  <a:srgbClr val="FFFFFF"/>
                </a:solidFill>
                <a:latin typeface="Open Sans"/>
                <a:cs typeface="Open Sans"/>
              </a:rPr>
              <a:t>liability</a:t>
            </a:r>
            <a:r>
              <a:rPr sz="546" spc="-3" dirty="0">
                <a:solidFill>
                  <a:srgbClr val="FFFFFF"/>
                </a:solidFill>
                <a:latin typeface="Open Sans"/>
                <a:cs typeface="Open Sans"/>
              </a:rPr>
              <a:t> </a:t>
            </a:r>
            <a:r>
              <a:rPr sz="546" dirty="0">
                <a:solidFill>
                  <a:srgbClr val="FFFFFF"/>
                </a:solidFill>
                <a:latin typeface="Open Sans"/>
                <a:cs typeface="Open Sans"/>
              </a:rPr>
              <a:t>whatsoever</a:t>
            </a:r>
            <a:r>
              <a:rPr sz="546" spc="-6" dirty="0">
                <a:solidFill>
                  <a:srgbClr val="FFFFFF"/>
                </a:solidFill>
                <a:latin typeface="Open Sans"/>
                <a:cs typeface="Open Sans"/>
              </a:rPr>
              <a:t> </a:t>
            </a:r>
            <a:r>
              <a:rPr sz="546" dirty="0">
                <a:solidFill>
                  <a:srgbClr val="FFFFFF"/>
                </a:solidFill>
                <a:latin typeface="Open Sans"/>
                <a:cs typeface="Open Sans"/>
              </a:rPr>
              <a:t>with</a:t>
            </a:r>
            <a:r>
              <a:rPr sz="546" spc="-3" dirty="0">
                <a:solidFill>
                  <a:srgbClr val="FFFFFF"/>
                </a:solidFill>
                <a:latin typeface="Open Sans"/>
                <a:cs typeface="Open Sans"/>
              </a:rPr>
              <a:t> </a:t>
            </a:r>
            <a:r>
              <a:rPr sz="546" dirty="0">
                <a:solidFill>
                  <a:srgbClr val="FFFFFF"/>
                </a:solidFill>
                <a:latin typeface="Open Sans"/>
                <a:cs typeface="Open Sans"/>
              </a:rPr>
              <a:t>respect</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the</a:t>
            </a:r>
            <a:r>
              <a:rPr sz="546" spc="-6" dirty="0">
                <a:solidFill>
                  <a:srgbClr val="FFFFFF"/>
                </a:solidFill>
                <a:latin typeface="Open Sans"/>
                <a:cs typeface="Open Sans"/>
              </a:rPr>
              <a:t> </a:t>
            </a:r>
            <a:r>
              <a:rPr sz="546" dirty="0">
                <a:solidFill>
                  <a:srgbClr val="FFFFFF"/>
                </a:solidFill>
                <a:latin typeface="Open Sans"/>
                <a:cs typeface="Open Sans"/>
              </a:rPr>
              <a:t>use</a:t>
            </a:r>
            <a:r>
              <a:rPr sz="546" spc="-3"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6" dirty="0">
                <a:solidFill>
                  <a:srgbClr val="FFFFFF"/>
                </a:solidFill>
                <a:latin typeface="Open Sans"/>
                <a:cs typeface="Open Sans"/>
              </a:rPr>
              <a:t> </a:t>
            </a:r>
            <a:r>
              <a:rPr sz="546" dirty="0">
                <a:solidFill>
                  <a:srgbClr val="FFFFFF"/>
                </a:solidFill>
                <a:latin typeface="Open Sans"/>
                <a:cs typeface="Open Sans"/>
              </a:rPr>
              <a:t>document</a:t>
            </a:r>
            <a:r>
              <a:rPr sz="546" spc="-3" dirty="0">
                <a:solidFill>
                  <a:srgbClr val="FFFFFF"/>
                </a:solidFill>
                <a:latin typeface="Open Sans"/>
                <a:cs typeface="Open Sans"/>
              </a:rPr>
              <a:t> </a:t>
            </a:r>
            <a:r>
              <a:rPr sz="546" dirty="0">
                <a:solidFill>
                  <a:srgbClr val="FFFFFF"/>
                </a:solidFill>
                <a:latin typeface="Open Sans"/>
                <a:cs typeface="Open Sans"/>
              </a:rPr>
              <a:t>or</a:t>
            </a:r>
            <a:r>
              <a:rPr sz="546" spc="-6" dirty="0">
                <a:solidFill>
                  <a:srgbClr val="FFFFFF"/>
                </a:solidFill>
                <a:latin typeface="Open Sans"/>
                <a:cs typeface="Open Sans"/>
              </a:rPr>
              <a:t> </a:t>
            </a:r>
            <a:r>
              <a:rPr sz="546" dirty="0">
                <a:solidFill>
                  <a:srgbClr val="FFFFFF"/>
                </a:solidFill>
                <a:latin typeface="Open Sans"/>
                <a:cs typeface="Open Sans"/>
              </a:rPr>
              <a:t>its</a:t>
            </a:r>
            <a:r>
              <a:rPr sz="546" spc="-3" dirty="0">
                <a:solidFill>
                  <a:srgbClr val="FFFFFF"/>
                </a:solidFill>
                <a:latin typeface="Open Sans"/>
                <a:cs typeface="Open Sans"/>
              </a:rPr>
              <a:t> </a:t>
            </a:r>
            <a:r>
              <a:rPr sz="546" dirty="0">
                <a:solidFill>
                  <a:srgbClr val="FFFFFF"/>
                </a:solidFill>
                <a:latin typeface="Open Sans"/>
                <a:cs typeface="Open Sans"/>
              </a:rPr>
              <a:t>contents.</a:t>
            </a:r>
            <a:r>
              <a:rPr sz="546" spc="-6" dirty="0">
                <a:solidFill>
                  <a:srgbClr val="FFFFFF"/>
                </a:solidFill>
                <a:latin typeface="Open Sans"/>
                <a:cs typeface="Open Sans"/>
              </a:rPr>
              <a:t> </a:t>
            </a:r>
            <a:r>
              <a:rPr sz="546" dirty="0">
                <a:solidFill>
                  <a:srgbClr val="FFFFFF"/>
                </a:solidFill>
                <a:latin typeface="Open Sans"/>
                <a:cs typeface="Open Sans"/>
              </a:rPr>
              <a:t>Please</a:t>
            </a:r>
            <a:r>
              <a:rPr sz="546" spc="-3" dirty="0">
                <a:solidFill>
                  <a:srgbClr val="FFFFFF"/>
                </a:solidFill>
                <a:latin typeface="Open Sans"/>
                <a:cs typeface="Open Sans"/>
              </a:rPr>
              <a:t> </a:t>
            </a:r>
            <a:r>
              <a:rPr sz="546" dirty="0">
                <a:solidFill>
                  <a:srgbClr val="FFFFFF"/>
                </a:solidFill>
                <a:latin typeface="Open Sans"/>
                <a:cs typeface="Open Sans"/>
              </a:rPr>
              <a:t>refer</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Disclaimer</a:t>
            </a:r>
            <a:r>
              <a:rPr sz="546" spc="-6" dirty="0">
                <a:solidFill>
                  <a:srgbClr val="FFFFFF"/>
                </a:solidFill>
                <a:latin typeface="Open Sans"/>
                <a:cs typeface="Open Sans"/>
              </a:rPr>
              <a:t> </a:t>
            </a:r>
            <a:r>
              <a:rPr sz="546" dirty="0">
                <a:solidFill>
                  <a:srgbClr val="FFFFFF"/>
                </a:solidFill>
                <a:latin typeface="Open Sans"/>
                <a:cs typeface="Open Sans"/>
              </a:rPr>
              <a:t>found</a:t>
            </a:r>
            <a:r>
              <a:rPr sz="546" spc="-3" dirty="0">
                <a:solidFill>
                  <a:srgbClr val="FFFFFF"/>
                </a:solidFill>
                <a:latin typeface="Open Sans"/>
                <a:cs typeface="Open Sans"/>
              </a:rPr>
              <a:t> </a:t>
            </a:r>
            <a:r>
              <a:rPr sz="546" dirty="0">
                <a:solidFill>
                  <a:srgbClr val="FFFFFF"/>
                </a:solidFill>
                <a:latin typeface="Open Sans"/>
                <a:cs typeface="Open Sans"/>
              </a:rPr>
              <a:t>at</a:t>
            </a:r>
            <a:r>
              <a:rPr sz="546" spc="-6" dirty="0">
                <a:solidFill>
                  <a:srgbClr val="FFFFFF"/>
                </a:solidFill>
                <a:latin typeface="Open Sans"/>
                <a:cs typeface="Open Sans"/>
              </a:rPr>
              <a:t> </a:t>
            </a: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end</a:t>
            </a:r>
            <a:r>
              <a:rPr sz="546" spc="-6"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3" dirty="0">
                <a:solidFill>
                  <a:srgbClr val="FFFFFF"/>
                </a:solidFill>
                <a:latin typeface="Open Sans"/>
                <a:cs typeface="Open Sans"/>
              </a:rPr>
              <a:t> </a:t>
            </a:r>
            <a:r>
              <a:rPr sz="546" spc="-6" dirty="0">
                <a:solidFill>
                  <a:srgbClr val="FFFFFF"/>
                </a:solidFill>
                <a:latin typeface="Open Sans"/>
                <a:cs typeface="Open Sans"/>
              </a:rPr>
              <a:t>document.</a:t>
            </a:r>
            <a:endParaRPr sz="546" dirty="0">
              <a:latin typeface="Open Sans"/>
              <a:cs typeface="Open Sans"/>
            </a:endParaRPr>
          </a:p>
          <a:p>
            <a:pPr marL="7701">
              <a:spcBef>
                <a:spcPts val="9"/>
              </a:spcBef>
            </a:pPr>
            <a:r>
              <a:rPr sz="546" dirty="0">
                <a:solidFill>
                  <a:srgbClr val="FFFFFF"/>
                </a:solidFill>
                <a:latin typeface="Open Sans"/>
                <a:cs typeface="Open Sans"/>
              </a:rPr>
              <a:t>Certain</a:t>
            </a:r>
            <a:r>
              <a:rPr sz="546" spc="-3" dirty="0">
                <a:solidFill>
                  <a:srgbClr val="FFFFFF"/>
                </a:solidFill>
                <a:latin typeface="Open Sans"/>
                <a:cs typeface="Open Sans"/>
              </a:rPr>
              <a:t> </a:t>
            </a:r>
            <a:r>
              <a:rPr sz="546" dirty="0">
                <a:solidFill>
                  <a:srgbClr val="FFFFFF"/>
                </a:solidFill>
                <a:latin typeface="Open Sans"/>
                <a:cs typeface="Open Sans"/>
              </a:rPr>
              <a:t>information ©2020 MSCI</a:t>
            </a:r>
            <a:r>
              <a:rPr sz="546" spc="-3" dirty="0">
                <a:solidFill>
                  <a:srgbClr val="FFFFFF"/>
                </a:solidFill>
                <a:latin typeface="Open Sans"/>
                <a:cs typeface="Open Sans"/>
              </a:rPr>
              <a:t> </a:t>
            </a:r>
            <a:r>
              <a:rPr sz="546" dirty="0">
                <a:solidFill>
                  <a:srgbClr val="FFFFFF"/>
                </a:solidFill>
                <a:latin typeface="Open Sans"/>
                <a:cs typeface="Open Sans"/>
              </a:rPr>
              <a:t>ESG Research LLC.</a:t>
            </a:r>
            <a:r>
              <a:rPr sz="546" spc="-3" dirty="0">
                <a:solidFill>
                  <a:srgbClr val="FFFFFF"/>
                </a:solidFill>
                <a:latin typeface="Open Sans"/>
                <a:cs typeface="Open Sans"/>
              </a:rPr>
              <a:t> </a:t>
            </a:r>
            <a:r>
              <a:rPr sz="546" dirty="0">
                <a:solidFill>
                  <a:srgbClr val="FFFFFF"/>
                </a:solidFill>
                <a:latin typeface="Open Sans"/>
                <a:cs typeface="Open Sans"/>
              </a:rPr>
              <a:t>reproduced by </a:t>
            </a:r>
            <a:r>
              <a:rPr sz="546" spc="-6" dirty="0">
                <a:solidFill>
                  <a:srgbClr val="FFFFFF"/>
                </a:solidFill>
                <a:latin typeface="Open Sans"/>
                <a:cs typeface="Open Sans"/>
              </a:rPr>
              <a:t>permission.</a:t>
            </a:r>
            <a:endParaRPr sz="546" dirty="0">
              <a:latin typeface="Open Sans"/>
              <a:cs typeface="Open Sans"/>
            </a:endParaRPr>
          </a:p>
        </p:txBody>
      </p:sp>
      <p:pic>
        <p:nvPicPr>
          <p:cNvPr id="17" name="Picture 16" descr="A black and red logo">
            <a:extLst>
              <a:ext uri="{FF2B5EF4-FFF2-40B4-BE49-F238E27FC236}">
                <a16:creationId xmlns:a16="http://schemas.microsoft.com/office/drawing/2014/main" id="{EC42FC8F-E428-14A0-F2D7-1725E70B5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 y="745090"/>
            <a:ext cx="2574776" cy="857452"/>
          </a:xfrm>
          <a:prstGeom prst="rect">
            <a:avLst/>
          </a:prstGeom>
        </p:spPr>
      </p:pic>
      <p:sp>
        <p:nvSpPr>
          <p:cNvPr id="7" name="object 4">
            <a:extLst>
              <a:ext uri="{FF2B5EF4-FFF2-40B4-BE49-F238E27FC236}">
                <a16:creationId xmlns:a16="http://schemas.microsoft.com/office/drawing/2014/main" id="{F24E31EC-F042-25C3-3AC3-08553D9A5C1F}"/>
              </a:ext>
            </a:extLst>
          </p:cNvPr>
          <p:cNvSpPr txBox="1"/>
          <p:nvPr/>
        </p:nvSpPr>
        <p:spPr>
          <a:xfrm>
            <a:off x="9845228" y="5548737"/>
            <a:ext cx="1777073" cy="608065"/>
          </a:xfrm>
          <a:prstGeom prst="rect">
            <a:avLst/>
          </a:prstGeom>
          <a:solidFill>
            <a:srgbClr val="8B9091"/>
          </a:solidFill>
        </p:spPr>
        <p:txBody>
          <a:bodyPr vert="horz" wrap="square" lIns="0" tIns="7316" rIns="0" bIns="0" rtlCol="0">
            <a:spAutoFit/>
          </a:bodyPr>
          <a:lstStyle/>
          <a:p>
            <a:pPr marL="7701">
              <a:spcBef>
                <a:spcPts val="58"/>
              </a:spcBef>
              <a:tabLst>
                <a:tab pos="478635" algn="l"/>
                <a:tab pos="1083569" algn="l"/>
              </a:tabLst>
            </a:pPr>
            <a:endParaRPr lang="en-SG" sz="1910" dirty="0">
              <a:latin typeface="Open Sans"/>
              <a:cs typeface="Open Sans"/>
            </a:endParaRPr>
          </a:p>
          <a:p>
            <a:pPr marL="7701">
              <a:spcBef>
                <a:spcPts val="58"/>
              </a:spcBef>
              <a:tabLst>
                <a:tab pos="478635" algn="l"/>
                <a:tab pos="1083569" algn="l"/>
              </a:tabLst>
            </a:pPr>
            <a:endParaRPr sz="1910" dirty="0">
              <a:latin typeface="Open Sans"/>
              <a:cs typeface="Open Sans"/>
            </a:endParaRPr>
          </a:p>
        </p:txBody>
      </p:sp>
    </p:spTree>
    <p:extLst>
      <p:ext uri="{BB962C8B-B14F-4D97-AF65-F5344CB8AC3E}">
        <p14:creationId xmlns:p14="http://schemas.microsoft.com/office/powerpoint/2010/main" val="195925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4EA5CC-D3D9-5C07-7140-BB8E81AED75F}"/>
              </a:ext>
            </a:extLst>
          </p:cNvPr>
          <p:cNvPicPr>
            <a:picLocks noChangeAspect="1"/>
          </p:cNvPicPr>
          <p:nvPr/>
        </p:nvPicPr>
        <p:blipFill>
          <a:blip r:embed="rId2"/>
          <a:stretch>
            <a:fillRect/>
          </a:stretch>
        </p:blipFill>
        <p:spPr>
          <a:xfrm>
            <a:off x="0" y="-51638"/>
            <a:ext cx="12192000" cy="6845733"/>
          </a:xfrm>
          <a:prstGeom prst="rect">
            <a:avLst/>
          </a:prstGeom>
        </p:spPr>
      </p:pic>
      <p:sp>
        <p:nvSpPr>
          <p:cNvPr id="12" name="Rectangle 11">
            <a:extLst>
              <a:ext uri="{FF2B5EF4-FFF2-40B4-BE49-F238E27FC236}">
                <a16:creationId xmlns:a16="http://schemas.microsoft.com/office/drawing/2014/main" id="{68973422-7988-079A-B90D-758032D9E5CE}"/>
              </a:ext>
            </a:extLst>
          </p:cNvPr>
          <p:cNvSpPr/>
          <p:nvPr/>
        </p:nvSpPr>
        <p:spPr bwMode="auto">
          <a:xfrm>
            <a:off x="396510" y="234463"/>
            <a:ext cx="6936107" cy="967320"/>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880E122A-104F-736F-86BB-8F5ECBE3237B}"/>
              </a:ext>
            </a:extLst>
          </p:cNvPr>
          <p:cNvSpPr>
            <a:spLocks noGrp="1"/>
          </p:cNvSpPr>
          <p:nvPr>
            <p:ph type="body" sz="quarter" idx="15"/>
          </p:nvPr>
        </p:nvSpPr>
        <p:spPr>
          <a:xfrm>
            <a:off x="396510" y="328063"/>
            <a:ext cx="8060853" cy="374628"/>
          </a:xfrm>
        </p:spPr>
        <p:txBody>
          <a:bodyPr/>
          <a:lstStyle/>
          <a:p>
            <a:r>
              <a:rPr lang="en-SG" dirty="0">
                <a:solidFill>
                  <a:srgbClr val="C00000"/>
                </a:solidFill>
                <a:latin typeface="Source Sans Pro Light" panose="020B0604020202020204" pitchFamily="34" charset="0"/>
                <a:ea typeface="Source Sans Pro" panose="020B0503030403020204" pitchFamily="34" charset="0"/>
              </a:rPr>
              <a:t>EQ Recommendation List</a:t>
            </a:r>
          </a:p>
        </p:txBody>
      </p:sp>
      <p:sp>
        <p:nvSpPr>
          <p:cNvPr id="5" name="TextBox 4">
            <a:extLst>
              <a:ext uri="{FF2B5EF4-FFF2-40B4-BE49-F238E27FC236}">
                <a16:creationId xmlns:a16="http://schemas.microsoft.com/office/drawing/2014/main" id="{994DA597-4767-921F-0F75-2DC3DB8F2F4A}"/>
              </a:ext>
            </a:extLst>
          </p:cNvPr>
          <p:cNvSpPr txBox="1"/>
          <p:nvPr/>
        </p:nvSpPr>
        <p:spPr>
          <a:xfrm>
            <a:off x="0" y="6681251"/>
            <a:ext cx="7568212" cy="184666"/>
          </a:xfrm>
          <a:prstGeom prst="rect">
            <a:avLst/>
          </a:prstGeom>
          <a:noFill/>
        </p:spPr>
        <p:txBody>
          <a:bodyPr wrap="square">
            <a:spAutoFit/>
          </a:bodyPr>
          <a:lstStyle/>
          <a:p>
            <a:r>
              <a:rPr lang="en-SG" sz="600">
                <a:latin typeface="Source Sans Pro Light" panose="020B0403030403020204" pitchFamily="34" charset="0"/>
                <a:ea typeface="Source Sans Pro Light" panose="020B0403030403020204" pitchFamily="34" charset="0"/>
              </a:rPr>
              <a:t>Generated 12</a:t>
            </a:r>
            <a:r>
              <a:rPr lang="en-SG" sz="600" baseline="30000">
                <a:latin typeface="Source Sans Pro Light" panose="020B0403030403020204" pitchFamily="34" charset="0"/>
                <a:ea typeface="Source Sans Pro Light" panose="020B0403030403020204" pitchFamily="34" charset="0"/>
              </a:rPr>
              <a:t>th</a:t>
            </a:r>
            <a:r>
              <a:rPr lang="en-SG" sz="600">
                <a:latin typeface="Source Sans Pro Light" panose="020B0403030403020204" pitchFamily="34" charset="0"/>
                <a:ea typeface="Source Sans Pro Light" panose="020B0403030403020204" pitchFamily="34" charset="0"/>
              </a:rPr>
              <a:t> Sept 2023</a:t>
            </a:r>
            <a:endParaRPr lang="en-SG" sz="600" kern="1200">
              <a:solidFill>
                <a:schemeClr val="dk1"/>
              </a:solidFill>
              <a:latin typeface="Source Sans Pro Light" panose="020B0403030403020204" pitchFamily="34" charset="0"/>
              <a:ea typeface="Source Sans Pro Light" panose="020B0403030403020204" pitchFamily="34" charset="0"/>
              <a:cs typeface="+mn-cs"/>
            </a:endParaRPr>
          </a:p>
        </p:txBody>
      </p:sp>
      <p:sp>
        <p:nvSpPr>
          <p:cNvPr id="7" name="TextBox 6">
            <a:extLst>
              <a:ext uri="{FF2B5EF4-FFF2-40B4-BE49-F238E27FC236}">
                <a16:creationId xmlns:a16="http://schemas.microsoft.com/office/drawing/2014/main" id="{4C779A18-8259-7CBC-47F3-9AF3C1839C48}"/>
              </a:ext>
            </a:extLst>
          </p:cNvPr>
          <p:cNvSpPr txBox="1"/>
          <p:nvPr/>
        </p:nvSpPr>
        <p:spPr>
          <a:xfrm>
            <a:off x="291562" y="416317"/>
            <a:ext cx="5593536" cy="215444"/>
          </a:xfrm>
          <a:prstGeom prst="rect">
            <a:avLst/>
          </a:prstGeom>
          <a:solidFill>
            <a:srgbClr val="FFFF00"/>
          </a:solidFill>
        </p:spPr>
        <p:txBody>
          <a:bodyPr wrap="square">
            <a:spAutoFit/>
          </a:bodyPr>
          <a:lstStyle/>
          <a:p>
            <a:r>
              <a:rPr lang="en-SG" sz="800" b="1" dirty="0">
                <a:solidFill>
                  <a:srgbClr val="000000"/>
                </a:solidFill>
                <a:latin typeface="Open Sans" panose="020B0606030504020204" pitchFamily="34" charset="0"/>
              </a:rPr>
              <a:t>Equity Recommendation List</a:t>
            </a:r>
            <a:endParaRPr lang="en-SG" sz="900" b="1" i="0" dirty="0">
              <a:solidFill>
                <a:srgbClr val="000000"/>
              </a:solidFill>
              <a:effectLst/>
              <a:latin typeface="Open Sans" panose="020B0606030504020204" pitchFamily="34" charset="0"/>
            </a:endParaRPr>
          </a:p>
        </p:txBody>
      </p:sp>
      <p:sp>
        <p:nvSpPr>
          <p:cNvPr id="14" name="TextBox 13">
            <a:extLst>
              <a:ext uri="{FF2B5EF4-FFF2-40B4-BE49-F238E27FC236}">
                <a16:creationId xmlns:a16="http://schemas.microsoft.com/office/drawing/2014/main" id="{0BD37C86-17B4-63A0-0077-B1671713E503}"/>
              </a:ext>
            </a:extLst>
          </p:cNvPr>
          <p:cNvSpPr txBox="1"/>
          <p:nvPr/>
        </p:nvSpPr>
        <p:spPr>
          <a:xfrm>
            <a:off x="10081420" y="2892661"/>
            <a:ext cx="1539969" cy="276999"/>
          </a:xfrm>
          <a:prstGeom prst="rect">
            <a:avLst/>
          </a:prstGeom>
          <a:solidFill>
            <a:schemeClr val="bg1"/>
          </a:solidFill>
        </p:spPr>
        <p:txBody>
          <a:bodyPr wrap="square">
            <a:spAutoFit/>
          </a:bodyPr>
          <a:lstStyle/>
          <a:p>
            <a:pPr algn="r"/>
            <a:r>
              <a:rPr lang="en-SG" sz="600" i="0" dirty="0">
                <a:solidFill>
                  <a:srgbClr val="000000"/>
                </a:solidFill>
                <a:effectLst/>
                <a:latin typeface="Open Sans" panose="020B0606030504020204" pitchFamily="34" charset="0"/>
              </a:rPr>
              <a:t>Source: FactSet</a:t>
            </a:r>
          </a:p>
          <a:p>
            <a:endParaRPr lang="en-SG" sz="60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311430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BE6A46-005D-66E6-0F3F-EEF74CAE494E}"/>
              </a:ext>
            </a:extLst>
          </p:cNvPr>
          <p:cNvSpPr>
            <a:spLocks noGrp="1"/>
          </p:cNvSpPr>
          <p:nvPr>
            <p:ph type="sldNum" sz="quarter" idx="7"/>
          </p:nvPr>
        </p:nvSpPr>
        <p:spPr/>
        <p:txBody>
          <a:bodyPr/>
          <a:lstStyle/>
          <a:p>
            <a:fld id="{B6F15528-21DE-4FAA-801E-634DDDAF4B2B}" type="slidenum">
              <a:rPr lang="en-SG" smtClean="0"/>
              <a:t>2</a:t>
            </a:fld>
            <a:endParaRPr lang="en-SG"/>
          </a:p>
        </p:txBody>
      </p:sp>
      <p:pic>
        <p:nvPicPr>
          <p:cNvPr id="4" name="Picture 3">
            <a:extLst>
              <a:ext uri="{FF2B5EF4-FFF2-40B4-BE49-F238E27FC236}">
                <a16:creationId xmlns:a16="http://schemas.microsoft.com/office/drawing/2014/main" id="{00DBE313-FF40-BE18-E7D2-569E30273899}"/>
              </a:ext>
            </a:extLst>
          </p:cNvPr>
          <p:cNvPicPr>
            <a:picLocks noChangeAspect="1"/>
          </p:cNvPicPr>
          <p:nvPr/>
        </p:nvPicPr>
        <p:blipFill>
          <a:blip r:embed="rId3"/>
          <a:stretch>
            <a:fillRect/>
          </a:stretch>
        </p:blipFill>
        <p:spPr>
          <a:xfrm>
            <a:off x="10147" y="0"/>
            <a:ext cx="12171705" cy="6858000"/>
          </a:xfrm>
          <a:prstGeom prst="rect">
            <a:avLst/>
          </a:prstGeom>
        </p:spPr>
      </p:pic>
    </p:spTree>
    <p:extLst>
      <p:ext uri="{BB962C8B-B14F-4D97-AF65-F5344CB8AC3E}">
        <p14:creationId xmlns:p14="http://schemas.microsoft.com/office/powerpoint/2010/main" val="3138926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4EA5CC-D3D9-5C07-7140-BB8E81AED75F}"/>
              </a:ext>
            </a:extLst>
          </p:cNvPr>
          <p:cNvPicPr>
            <a:picLocks noChangeAspect="1"/>
          </p:cNvPicPr>
          <p:nvPr/>
        </p:nvPicPr>
        <p:blipFill>
          <a:blip r:embed="rId2"/>
          <a:stretch>
            <a:fillRect/>
          </a:stretch>
        </p:blipFill>
        <p:spPr>
          <a:xfrm>
            <a:off x="0" y="-51638"/>
            <a:ext cx="12192000" cy="6845733"/>
          </a:xfrm>
          <a:prstGeom prst="rect">
            <a:avLst/>
          </a:prstGeom>
        </p:spPr>
      </p:pic>
      <p:sp>
        <p:nvSpPr>
          <p:cNvPr id="12" name="Rectangle 11">
            <a:extLst>
              <a:ext uri="{FF2B5EF4-FFF2-40B4-BE49-F238E27FC236}">
                <a16:creationId xmlns:a16="http://schemas.microsoft.com/office/drawing/2014/main" id="{68973422-7988-079A-B90D-758032D9E5CE}"/>
              </a:ext>
            </a:extLst>
          </p:cNvPr>
          <p:cNvSpPr/>
          <p:nvPr/>
        </p:nvSpPr>
        <p:spPr bwMode="auto">
          <a:xfrm>
            <a:off x="396510" y="234463"/>
            <a:ext cx="6936107" cy="967320"/>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800" b="1" i="0" u="none" strike="noStrike" cap="none" normalizeH="0" baseline="0">
              <a:ln>
                <a:noFill/>
              </a:ln>
              <a:solidFill>
                <a:schemeClr val="tx1"/>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880E122A-104F-736F-86BB-8F5ECBE3237B}"/>
              </a:ext>
            </a:extLst>
          </p:cNvPr>
          <p:cNvSpPr>
            <a:spLocks noGrp="1"/>
          </p:cNvSpPr>
          <p:nvPr>
            <p:ph type="body" sz="quarter" idx="15"/>
          </p:nvPr>
        </p:nvSpPr>
        <p:spPr>
          <a:xfrm>
            <a:off x="396510" y="328063"/>
            <a:ext cx="8060853" cy="374628"/>
          </a:xfrm>
        </p:spPr>
        <p:txBody>
          <a:bodyPr/>
          <a:lstStyle/>
          <a:p>
            <a:r>
              <a:rPr lang="en-SG" dirty="0">
                <a:solidFill>
                  <a:srgbClr val="C00000"/>
                </a:solidFill>
                <a:latin typeface="Source Sans Pro Light" panose="020B0604020202020204" pitchFamily="34" charset="0"/>
                <a:ea typeface="Source Sans Pro" panose="020B0503030403020204" pitchFamily="34" charset="0"/>
              </a:rPr>
              <a:t>EQ Recommendation List</a:t>
            </a:r>
          </a:p>
        </p:txBody>
      </p:sp>
      <p:sp>
        <p:nvSpPr>
          <p:cNvPr id="5" name="TextBox 4">
            <a:extLst>
              <a:ext uri="{FF2B5EF4-FFF2-40B4-BE49-F238E27FC236}">
                <a16:creationId xmlns:a16="http://schemas.microsoft.com/office/drawing/2014/main" id="{994DA597-4767-921F-0F75-2DC3DB8F2F4A}"/>
              </a:ext>
            </a:extLst>
          </p:cNvPr>
          <p:cNvSpPr txBox="1"/>
          <p:nvPr/>
        </p:nvSpPr>
        <p:spPr>
          <a:xfrm>
            <a:off x="0" y="6681251"/>
            <a:ext cx="7568212" cy="184666"/>
          </a:xfrm>
          <a:prstGeom prst="rect">
            <a:avLst/>
          </a:prstGeom>
          <a:noFill/>
        </p:spPr>
        <p:txBody>
          <a:bodyPr wrap="square">
            <a:spAutoFit/>
          </a:bodyPr>
          <a:lstStyle/>
          <a:p>
            <a:r>
              <a:rPr lang="en-SG" sz="600">
                <a:latin typeface="Source Sans Pro Light" panose="020B0403030403020204" pitchFamily="34" charset="0"/>
                <a:ea typeface="Source Sans Pro Light" panose="020B0403030403020204" pitchFamily="34" charset="0"/>
              </a:rPr>
              <a:t>Generated 12</a:t>
            </a:r>
            <a:r>
              <a:rPr lang="en-SG" sz="600" baseline="30000">
                <a:latin typeface="Source Sans Pro Light" panose="020B0403030403020204" pitchFamily="34" charset="0"/>
                <a:ea typeface="Source Sans Pro Light" panose="020B0403030403020204" pitchFamily="34" charset="0"/>
              </a:rPr>
              <a:t>th</a:t>
            </a:r>
            <a:r>
              <a:rPr lang="en-SG" sz="600">
                <a:latin typeface="Source Sans Pro Light" panose="020B0403030403020204" pitchFamily="34" charset="0"/>
                <a:ea typeface="Source Sans Pro Light" panose="020B0403030403020204" pitchFamily="34" charset="0"/>
              </a:rPr>
              <a:t> Sept 2023</a:t>
            </a:r>
            <a:endParaRPr lang="en-SG" sz="600" kern="1200">
              <a:solidFill>
                <a:schemeClr val="dk1"/>
              </a:solidFill>
              <a:latin typeface="Source Sans Pro Light" panose="020B0403030403020204" pitchFamily="34" charset="0"/>
              <a:ea typeface="Source Sans Pro Light" panose="020B0403030403020204" pitchFamily="34" charset="0"/>
              <a:cs typeface="+mn-cs"/>
            </a:endParaRPr>
          </a:p>
        </p:txBody>
      </p:sp>
      <p:sp>
        <p:nvSpPr>
          <p:cNvPr id="7" name="TextBox 6">
            <a:extLst>
              <a:ext uri="{FF2B5EF4-FFF2-40B4-BE49-F238E27FC236}">
                <a16:creationId xmlns:a16="http://schemas.microsoft.com/office/drawing/2014/main" id="{4C779A18-8259-7CBC-47F3-9AF3C1839C48}"/>
              </a:ext>
            </a:extLst>
          </p:cNvPr>
          <p:cNvSpPr txBox="1"/>
          <p:nvPr/>
        </p:nvSpPr>
        <p:spPr>
          <a:xfrm>
            <a:off x="291562" y="416317"/>
            <a:ext cx="5593536" cy="215444"/>
          </a:xfrm>
          <a:prstGeom prst="rect">
            <a:avLst/>
          </a:prstGeom>
          <a:solidFill>
            <a:srgbClr val="FFFF00"/>
          </a:solidFill>
        </p:spPr>
        <p:txBody>
          <a:bodyPr wrap="square">
            <a:spAutoFit/>
          </a:bodyPr>
          <a:lstStyle/>
          <a:p>
            <a:r>
              <a:rPr lang="en-SG" sz="800" b="1" dirty="0">
                <a:solidFill>
                  <a:srgbClr val="000000"/>
                </a:solidFill>
                <a:latin typeface="Open Sans" panose="020B0606030504020204" pitchFamily="34" charset="0"/>
              </a:rPr>
              <a:t>Equity Comparison</a:t>
            </a:r>
            <a:endParaRPr lang="en-SG" sz="900" b="1" i="0" dirty="0">
              <a:solidFill>
                <a:srgbClr val="000000"/>
              </a:solidFill>
              <a:effectLst/>
              <a:latin typeface="Open Sans" panose="020B0606030504020204" pitchFamily="34" charset="0"/>
            </a:endParaRPr>
          </a:p>
        </p:txBody>
      </p:sp>
      <p:sp>
        <p:nvSpPr>
          <p:cNvPr id="14" name="TextBox 13">
            <a:extLst>
              <a:ext uri="{FF2B5EF4-FFF2-40B4-BE49-F238E27FC236}">
                <a16:creationId xmlns:a16="http://schemas.microsoft.com/office/drawing/2014/main" id="{0BD37C86-17B4-63A0-0077-B1671713E503}"/>
              </a:ext>
            </a:extLst>
          </p:cNvPr>
          <p:cNvSpPr txBox="1"/>
          <p:nvPr/>
        </p:nvSpPr>
        <p:spPr>
          <a:xfrm>
            <a:off x="10081420" y="2892661"/>
            <a:ext cx="1539969" cy="276999"/>
          </a:xfrm>
          <a:prstGeom prst="rect">
            <a:avLst/>
          </a:prstGeom>
          <a:solidFill>
            <a:schemeClr val="bg1"/>
          </a:solidFill>
        </p:spPr>
        <p:txBody>
          <a:bodyPr wrap="square">
            <a:spAutoFit/>
          </a:bodyPr>
          <a:lstStyle/>
          <a:p>
            <a:pPr algn="r"/>
            <a:r>
              <a:rPr lang="en-SG" sz="600" i="0" dirty="0">
                <a:solidFill>
                  <a:srgbClr val="000000"/>
                </a:solidFill>
                <a:effectLst/>
                <a:latin typeface="Open Sans" panose="020B0606030504020204" pitchFamily="34" charset="0"/>
              </a:rPr>
              <a:t>Source: FactSet</a:t>
            </a:r>
          </a:p>
          <a:p>
            <a:endParaRPr lang="en-SG" sz="60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3567114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F85D34B-1F0B-FC27-847F-C9CD8D298AD6}"/>
              </a:ext>
            </a:extLst>
          </p:cNvPr>
          <p:cNvPicPr>
            <a:picLocks noChangeAspect="1"/>
          </p:cNvPicPr>
          <p:nvPr/>
        </p:nvPicPr>
        <p:blipFill>
          <a:blip r:embed="rId2"/>
          <a:stretch>
            <a:fillRect/>
          </a:stretch>
        </p:blipFill>
        <p:spPr>
          <a:xfrm>
            <a:off x="0" y="0"/>
            <a:ext cx="12192000" cy="6902548"/>
          </a:xfrm>
          <a:prstGeom prst="rect">
            <a:avLst/>
          </a:prstGeom>
        </p:spPr>
      </p:pic>
      <p:sp>
        <p:nvSpPr>
          <p:cNvPr id="25" name="TextBox 24">
            <a:extLst>
              <a:ext uri="{FF2B5EF4-FFF2-40B4-BE49-F238E27FC236}">
                <a16:creationId xmlns:a16="http://schemas.microsoft.com/office/drawing/2014/main" id="{1F58DD14-AAF9-E084-C622-2C53A49C831A}"/>
              </a:ext>
            </a:extLst>
          </p:cNvPr>
          <p:cNvSpPr txBox="1"/>
          <p:nvPr/>
        </p:nvSpPr>
        <p:spPr>
          <a:xfrm>
            <a:off x="-375125" y="6268321"/>
            <a:ext cx="1539969" cy="276999"/>
          </a:xfrm>
          <a:prstGeom prst="rect">
            <a:avLst/>
          </a:prstGeom>
          <a:solidFill>
            <a:schemeClr val="bg1"/>
          </a:solidFill>
        </p:spPr>
        <p:txBody>
          <a:bodyPr wrap="square">
            <a:spAutoFit/>
          </a:bodyPr>
          <a:lstStyle/>
          <a:p>
            <a:pPr algn="r"/>
            <a:r>
              <a:rPr lang="en-SG" sz="600" i="0" dirty="0">
                <a:solidFill>
                  <a:srgbClr val="000000"/>
                </a:solidFill>
                <a:effectLst/>
                <a:latin typeface="Open Sans" panose="020B0606030504020204" pitchFamily="34" charset="0"/>
              </a:rPr>
              <a:t>Source: FactSet</a:t>
            </a:r>
          </a:p>
          <a:p>
            <a:endParaRPr lang="en-SG" sz="600" i="0" dirty="0">
              <a:solidFill>
                <a:srgbClr val="000000"/>
              </a:solidFill>
              <a:effectLst/>
              <a:latin typeface="Open Sans" panose="020B0606030504020204" pitchFamily="34" charset="0"/>
            </a:endParaRPr>
          </a:p>
        </p:txBody>
      </p:sp>
      <p:sp>
        <p:nvSpPr>
          <p:cNvPr id="26" name="TextBox 25">
            <a:extLst>
              <a:ext uri="{FF2B5EF4-FFF2-40B4-BE49-F238E27FC236}">
                <a16:creationId xmlns:a16="http://schemas.microsoft.com/office/drawing/2014/main" id="{5F6BE577-A202-EBB5-6968-F87DCDC3C78D}"/>
              </a:ext>
            </a:extLst>
          </p:cNvPr>
          <p:cNvSpPr txBox="1"/>
          <p:nvPr/>
        </p:nvSpPr>
        <p:spPr>
          <a:xfrm>
            <a:off x="2510950" y="6175988"/>
            <a:ext cx="1539969" cy="184666"/>
          </a:xfrm>
          <a:prstGeom prst="rect">
            <a:avLst/>
          </a:prstGeom>
          <a:solidFill>
            <a:schemeClr val="bg1"/>
          </a:solidFill>
        </p:spPr>
        <p:txBody>
          <a:bodyPr wrap="square">
            <a:spAutoFit/>
          </a:bodyPr>
          <a:lstStyle/>
          <a:p>
            <a:endParaRPr lang="en-SG" sz="600" i="0" dirty="0">
              <a:solidFill>
                <a:srgbClr val="000000"/>
              </a:solidFill>
              <a:effectLst/>
              <a:latin typeface="Open Sans" panose="020B0606030504020204" pitchFamily="34" charset="0"/>
            </a:endParaRPr>
          </a:p>
        </p:txBody>
      </p:sp>
      <p:sp>
        <p:nvSpPr>
          <p:cNvPr id="27" name="TextBox 26">
            <a:extLst>
              <a:ext uri="{FF2B5EF4-FFF2-40B4-BE49-F238E27FC236}">
                <a16:creationId xmlns:a16="http://schemas.microsoft.com/office/drawing/2014/main" id="{37C327C9-3761-E5B8-BF7D-7C0AD3B92F43}"/>
              </a:ext>
            </a:extLst>
          </p:cNvPr>
          <p:cNvSpPr txBox="1"/>
          <p:nvPr/>
        </p:nvSpPr>
        <p:spPr>
          <a:xfrm>
            <a:off x="6206650" y="6175988"/>
            <a:ext cx="1539969" cy="184666"/>
          </a:xfrm>
          <a:prstGeom prst="rect">
            <a:avLst/>
          </a:prstGeom>
          <a:solidFill>
            <a:schemeClr val="bg1"/>
          </a:solidFill>
        </p:spPr>
        <p:txBody>
          <a:bodyPr wrap="square">
            <a:spAutoFit/>
          </a:bodyPr>
          <a:lstStyle/>
          <a:p>
            <a:endParaRPr lang="en-SG" sz="600" i="0" dirty="0">
              <a:solidFill>
                <a:srgbClr val="000000"/>
              </a:solidFill>
              <a:effectLst/>
              <a:latin typeface="Open Sans" panose="020B0606030504020204" pitchFamily="34" charset="0"/>
            </a:endParaRPr>
          </a:p>
        </p:txBody>
      </p:sp>
      <p:sp>
        <p:nvSpPr>
          <p:cNvPr id="28" name="TextBox 27">
            <a:extLst>
              <a:ext uri="{FF2B5EF4-FFF2-40B4-BE49-F238E27FC236}">
                <a16:creationId xmlns:a16="http://schemas.microsoft.com/office/drawing/2014/main" id="{98797A13-A7B8-B3DC-3402-CEB772F9B235}"/>
              </a:ext>
            </a:extLst>
          </p:cNvPr>
          <p:cNvSpPr txBox="1"/>
          <p:nvPr/>
        </p:nvSpPr>
        <p:spPr>
          <a:xfrm>
            <a:off x="10083325" y="6175988"/>
            <a:ext cx="1539969" cy="184666"/>
          </a:xfrm>
          <a:prstGeom prst="rect">
            <a:avLst/>
          </a:prstGeom>
          <a:solidFill>
            <a:schemeClr val="bg1"/>
          </a:solidFill>
        </p:spPr>
        <p:txBody>
          <a:bodyPr wrap="square">
            <a:spAutoFit/>
          </a:bodyPr>
          <a:lstStyle/>
          <a:p>
            <a:endParaRPr lang="en-SG" sz="600" i="0" dirty="0">
              <a:solidFill>
                <a:srgbClr val="000000"/>
              </a:solidFill>
              <a:effectLst/>
              <a:latin typeface="Open Sans" panose="020B0606030504020204" pitchFamily="34" charset="0"/>
            </a:endParaRPr>
          </a:p>
        </p:txBody>
      </p:sp>
      <p:sp>
        <p:nvSpPr>
          <p:cNvPr id="29" name="TextBox 28">
            <a:extLst>
              <a:ext uri="{FF2B5EF4-FFF2-40B4-BE49-F238E27FC236}">
                <a16:creationId xmlns:a16="http://schemas.microsoft.com/office/drawing/2014/main" id="{592A5740-0AC6-E12C-CFE0-3106B38DD8F6}"/>
              </a:ext>
            </a:extLst>
          </p:cNvPr>
          <p:cNvSpPr txBox="1"/>
          <p:nvPr/>
        </p:nvSpPr>
        <p:spPr>
          <a:xfrm>
            <a:off x="10083325" y="4604363"/>
            <a:ext cx="1539969" cy="184666"/>
          </a:xfrm>
          <a:prstGeom prst="rect">
            <a:avLst/>
          </a:prstGeom>
          <a:solidFill>
            <a:schemeClr val="bg1"/>
          </a:solidFill>
        </p:spPr>
        <p:txBody>
          <a:bodyPr wrap="square">
            <a:spAutoFit/>
          </a:bodyPr>
          <a:lstStyle/>
          <a:p>
            <a:endParaRPr lang="en-SG" sz="60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75244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3C54AF9-C8BC-5788-812D-82491AEBC9EB}"/>
              </a:ext>
            </a:extLst>
          </p:cNvPr>
          <p:cNvPicPr>
            <a:picLocks noChangeAspect="1"/>
          </p:cNvPicPr>
          <p:nvPr/>
        </p:nvPicPr>
        <p:blipFill>
          <a:blip r:embed="rId2"/>
          <a:stretch>
            <a:fillRect/>
          </a:stretch>
        </p:blipFill>
        <p:spPr>
          <a:xfrm>
            <a:off x="0" y="15572"/>
            <a:ext cx="12192000" cy="6826856"/>
          </a:xfrm>
          <a:prstGeom prst="rect">
            <a:avLst/>
          </a:prstGeom>
        </p:spPr>
      </p:pic>
      <p:sp>
        <p:nvSpPr>
          <p:cNvPr id="5" name="Slide Number Placeholder 4">
            <a:extLst>
              <a:ext uri="{FF2B5EF4-FFF2-40B4-BE49-F238E27FC236}">
                <a16:creationId xmlns:a16="http://schemas.microsoft.com/office/drawing/2014/main" id="{39F7BFA8-87A7-676C-63ED-04B3087DF38A}"/>
              </a:ext>
            </a:extLst>
          </p:cNvPr>
          <p:cNvSpPr>
            <a:spLocks noGrp="1"/>
          </p:cNvSpPr>
          <p:nvPr>
            <p:ph type="sldNum" sz="quarter" idx="7"/>
          </p:nvPr>
        </p:nvSpPr>
        <p:spPr/>
        <p:txBody>
          <a:bodyPr/>
          <a:lstStyle/>
          <a:p>
            <a:pPr>
              <a:defRPr/>
            </a:pPr>
            <a:fld id="{D3E96052-0A4B-4A08-865C-CA9762586211}" type="slidenum">
              <a:rPr lang="en-US" smtClean="0"/>
              <a:pPr>
                <a:defRPr/>
              </a:pPr>
              <a:t>3</a:t>
            </a:fld>
            <a:endParaRPr lang="en-US"/>
          </a:p>
        </p:txBody>
      </p:sp>
      <p:sp>
        <p:nvSpPr>
          <p:cNvPr id="20" name="TextBox 19">
            <a:extLst>
              <a:ext uri="{FF2B5EF4-FFF2-40B4-BE49-F238E27FC236}">
                <a16:creationId xmlns:a16="http://schemas.microsoft.com/office/drawing/2014/main" id="{9170E4BD-65AB-5B66-3926-3D787ADE402D}"/>
              </a:ext>
            </a:extLst>
          </p:cNvPr>
          <p:cNvSpPr txBox="1"/>
          <p:nvPr/>
        </p:nvSpPr>
        <p:spPr>
          <a:xfrm>
            <a:off x="1084811" y="1485252"/>
            <a:ext cx="3370811" cy="3862596"/>
          </a:xfrm>
          <a:prstGeom prst="rect">
            <a:avLst/>
          </a:prstGeom>
          <a:solidFill>
            <a:schemeClr val="bg1"/>
          </a:solidFill>
        </p:spPr>
        <p:txBody>
          <a:bodyPr wrap="square">
            <a:spAutoFit/>
          </a:bodyPr>
          <a:lstStyle/>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Market Wrap </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United States</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Europe</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Singapore</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Hong Kong</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Japan</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Australia</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Glossary</a:t>
            </a:r>
          </a:p>
          <a:p>
            <a:pPr marL="7701">
              <a:spcBef>
                <a:spcPts val="1395"/>
              </a:spcBef>
            </a:pPr>
            <a:r>
              <a:rPr lang="en-SG" sz="1400" dirty="0">
                <a:latin typeface="Open Sans Semibold" panose="020B0706030804020204" pitchFamily="34" charset="0"/>
                <a:ea typeface="Open Sans Semibold" panose="020B0706030804020204" pitchFamily="34" charset="0"/>
                <a:cs typeface="Open Sans Semibold" panose="020B0706030804020204" pitchFamily="34" charset="0"/>
              </a:rPr>
              <a:t>Disclaimers and Important Notice</a:t>
            </a:r>
          </a:p>
          <a:p>
            <a:pPr marL="7701">
              <a:spcBef>
                <a:spcPts val="1395"/>
              </a:spcBef>
            </a:pPr>
            <a:endParaRPr lang="en-SG"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657277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07BBF-A2E3-9C6B-7A11-8A1B2C31F85A}"/>
              </a:ext>
            </a:extLst>
          </p:cNvPr>
          <p:cNvSpPr>
            <a:spLocks noGrp="1"/>
          </p:cNvSpPr>
          <p:nvPr>
            <p:ph type="sldNum" sz="quarter" idx="7"/>
          </p:nvPr>
        </p:nvSpPr>
        <p:spPr/>
        <p:txBody>
          <a:bodyPr/>
          <a:lstStyle/>
          <a:p>
            <a:fld id="{B6F15528-21DE-4FAA-801E-634DDDAF4B2B}" type="slidenum">
              <a:rPr lang="en-SG" smtClean="0"/>
              <a:t>4</a:t>
            </a:fld>
            <a:endParaRPr lang="en-SG"/>
          </a:p>
        </p:txBody>
      </p:sp>
      <p:pic>
        <p:nvPicPr>
          <p:cNvPr id="4" name="Picture 3">
            <a:extLst>
              <a:ext uri="{FF2B5EF4-FFF2-40B4-BE49-F238E27FC236}">
                <a16:creationId xmlns:a16="http://schemas.microsoft.com/office/drawing/2014/main" id="{168C503E-E501-FC1F-A6E3-D1A962486876}"/>
              </a:ext>
            </a:extLst>
          </p:cNvPr>
          <p:cNvPicPr>
            <a:picLocks noChangeAspect="1"/>
          </p:cNvPicPr>
          <p:nvPr/>
        </p:nvPicPr>
        <p:blipFill>
          <a:blip r:embed="rId2"/>
          <a:stretch>
            <a:fillRect/>
          </a:stretch>
        </p:blipFill>
        <p:spPr>
          <a:xfrm>
            <a:off x="-5930" y="-39737"/>
            <a:ext cx="12197929" cy="6897737"/>
          </a:xfrm>
          <a:prstGeom prst="rect">
            <a:avLst/>
          </a:prstGeom>
        </p:spPr>
      </p:pic>
    </p:spTree>
    <p:extLst>
      <p:ext uri="{BB962C8B-B14F-4D97-AF65-F5344CB8AC3E}">
        <p14:creationId xmlns:p14="http://schemas.microsoft.com/office/powerpoint/2010/main" val="17755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A6056B-541F-6AB0-2B32-519AA747DA59}"/>
              </a:ext>
            </a:extLst>
          </p:cNvPr>
          <p:cNvSpPr>
            <a:spLocks noGrp="1"/>
          </p:cNvSpPr>
          <p:nvPr>
            <p:ph type="sldNum" sz="quarter" idx="7"/>
          </p:nvPr>
        </p:nvSpPr>
        <p:spPr/>
        <p:txBody>
          <a:bodyPr/>
          <a:lstStyle/>
          <a:p>
            <a:fld id="{B6F15528-21DE-4FAA-801E-634DDDAF4B2B}" type="slidenum">
              <a:rPr lang="en-SG" smtClean="0"/>
              <a:t>5</a:t>
            </a:fld>
            <a:endParaRPr lang="en-SG"/>
          </a:p>
        </p:txBody>
      </p:sp>
      <p:pic>
        <p:nvPicPr>
          <p:cNvPr id="4" name="Picture 3">
            <a:extLst>
              <a:ext uri="{FF2B5EF4-FFF2-40B4-BE49-F238E27FC236}">
                <a16:creationId xmlns:a16="http://schemas.microsoft.com/office/drawing/2014/main" id="{EEC705F8-3F7A-0C8C-CA0D-1E02191E011F}"/>
              </a:ext>
            </a:extLst>
          </p:cNvPr>
          <p:cNvPicPr>
            <a:picLocks noChangeAspect="1"/>
          </p:cNvPicPr>
          <p:nvPr/>
        </p:nvPicPr>
        <p:blipFill>
          <a:blip r:embed="rId2"/>
          <a:stretch>
            <a:fillRect/>
          </a:stretch>
        </p:blipFill>
        <p:spPr>
          <a:xfrm>
            <a:off x="0" y="0"/>
            <a:ext cx="12260424" cy="6858000"/>
          </a:xfrm>
          <a:prstGeom prst="rect">
            <a:avLst/>
          </a:prstGeom>
        </p:spPr>
      </p:pic>
      <p:sp>
        <p:nvSpPr>
          <p:cNvPr id="8" name="TextBox 7">
            <a:extLst>
              <a:ext uri="{FF2B5EF4-FFF2-40B4-BE49-F238E27FC236}">
                <a16:creationId xmlns:a16="http://schemas.microsoft.com/office/drawing/2014/main" id="{DB1049F1-0325-2CF9-C5DB-10210F00F66A}"/>
              </a:ext>
            </a:extLst>
          </p:cNvPr>
          <p:cNvSpPr txBox="1"/>
          <p:nvPr/>
        </p:nvSpPr>
        <p:spPr>
          <a:xfrm>
            <a:off x="8229599" y="1091682"/>
            <a:ext cx="789062" cy="369332"/>
          </a:xfrm>
          <a:prstGeom prst="rect">
            <a:avLst/>
          </a:prstGeom>
          <a:noFill/>
        </p:spPr>
        <p:txBody>
          <a:bodyPr wrap="none" rtlCol="0">
            <a:spAutoFit/>
          </a:bodyPr>
          <a:lstStyle/>
          <a:p>
            <a:r>
              <a:rPr lang="en-SG" b="1" dirty="0"/>
              <a:t>P/E FY</a:t>
            </a:r>
          </a:p>
        </p:txBody>
      </p:sp>
    </p:spTree>
    <p:extLst>
      <p:ext uri="{BB962C8B-B14F-4D97-AF65-F5344CB8AC3E}">
        <p14:creationId xmlns:p14="http://schemas.microsoft.com/office/powerpoint/2010/main" val="2869279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3BE84-EFCC-6D63-8D32-A50578D5F303}"/>
              </a:ext>
            </a:extLst>
          </p:cNvPr>
          <p:cNvSpPr>
            <a:spLocks noGrp="1"/>
          </p:cNvSpPr>
          <p:nvPr>
            <p:ph type="sldNum" sz="quarter" idx="7"/>
          </p:nvPr>
        </p:nvSpPr>
        <p:spPr/>
        <p:txBody>
          <a:bodyPr/>
          <a:lstStyle/>
          <a:p>
            <a:fld id="{B6F15528-21DE-4FAA-801E-634DDDAF4B2B}" type="slidenum">
              <a:rPr lang="en-SG" smtClean="0"/>
              <a:t>6</a:t>
            </a:fld>
            <a:endParaRPr lang="en-SG"/>
          </a:p>
        </p:txBody>
      </p:sp>
      <p:pic>
        <p:nvPicPr>
          <p:cNvPr id="4" name="Picture 3">
            <a:extLst>
              <a:ext uri="{FF2B5EF4-FFF2-40B4-BE49-F238E27FC236}">
                <a16:creationId xmlns:a16="http://schemas.microsoft.com/office/drawing/2014/main" id="{42841F94-E227-BAB8-0EE3-339C47AF8904}"/>
              </a:ext>
            </a:extLst>
          </p:cNvPr>
          <p:cNvPicPr>
            <a:picLocks noChangeAspect="1"/>
          </p:cNvPicPr>
          <p:nvPr/>
        </p:nvPicPr>
        <p:blipFill>
          <a:blip r:embed="rId2"/>
          <a:stretch>
            <a:fillRect/>
          </a:stretch>
        </p:blipFill>
        <p:spPr>
          <a:xfrm>
            <a:off x="0" y="-29990"/>
            <a:ext cx="12260424" cy="6887990"/>
          </a:xfrm>
          <a:prstGeom prst="rect">
            <a:avLst/>
          </a:prstGeom>
        </p:spPr>
      </p:pic>
    </p:spTree>
    <p:extLst>
      <p:ext uri="{BB962C8B-B14F-4D97-AF65-F5344CB8AC3E}">
        <p14:creationId xmlns:p14="http://schemas.microsoft.com/office/powerpoint/2010/main" val="359782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E5E99C-8D50-95CC-CE96-D8FA03D80208}"/>
              </a:ext>
            </a:extLst>
          </p:cNvPr>
          <p:cNvSpPr>
            <a:spLocks noGrp="1"/>
          </p:cNvSpPr>
          <p:nvPr>
            <p:ph type="sldNum" sz="quarter" idx="7"/>
          </p:nvPr>
        </p:nvSpPr>
        <p:spPr/>
        <p:txBody>
          <a:bodyPr/>
          <a:lstStyle/>
          <a:p>
            <a:fld id="{B6F15528-21DE-4FAA-801E-634DDDAF4B2B}" type="slidenum">
              <a:rPr lang="en-SG" smtClean="0"/>
              <a:t>7</a:t>
            </a:fld>
            <a:endParaRPr lang="en-SG"/>
          </a:p>
        </p:txBody>
      </p:sp>
      <p:pic>
        <p:nvPicPr>
          <p:cNvPr id="4" name="Picture 3">
            <a:extLst>
              <a:ext uri="{FF2B5EF4-FFF2-40B4-BE49-F238E27FC236}">
                <a16:creationId xmlns:a16="http://schemas.microsoft.com/office/drawing/2014/main" id="{E1C8C4C7-7BB3-1CDE-7789-271EE8592CCE}"/>
              </a:ext>
            </a:extLst>
          </p:cNvPr>
          <p:cNvPicPr>
            <a:picLocks noChangeAspect="1"/>
          </p:cNvPicPr>
          <p:nvPr/>
        </p:nvPicPr>
        <p:blipFill>
          <a:blip r:embed="rId2"/>
          <a:stretch>
            <a:fillRect/>
          </a:stretch>
        </p:blipFill>
        <p:spPr>
          <a:xfrm>
            <a:off x="21295" y="0"/>
            <a:ext cx="12149409" cy="6858000"/>
          </a:xfrm>
          <a:prstGeom prst="rect">
            <a:avLst/>
          </a:prstGeom>
        </p:spPr>
      </p:pic>
      <p:sp>
        <p:nvSpPr>
          <p:cNvPr id="12" name="TextBox 11">
            <a:extLst>
              <a:ext uri="{FF2B5EF4-FFF2-40B4-BE49-F238E27FC236}">
                <a16:creationId xmlns:a16="http://schemas.microsoft.com/office/drawing/2014/main" id="{2F75B05D-A19F-5DD6-3E3F-A6CCA8E1E9CF}"/>
              </a:ext>
            </a:extLst>
          </p:cNvPr>
          <p:cNvSpPr txBox="1"/>
          <p:nvPr/>
        </p:nvSpPr>
        <p:spPr>
          <a:xfrm>
            <a:off x="8472197" y="457199"/>
            <a:ext cx="1251625" cy="369332"/>
          </a:xfrm>
          <a:prstGeom prst="rect">
            <a:avLst/>
          </a:prstGeom>
          <a:solidFill>
            <a:srgbClr val="FFFF00"/>
          </a:solidFill>
        </p:spPr>
        <p:txBody>
          <a:bodyPr wrap="none" rtlCol="0">
            <a:spAutoFit/>
          </a:bodyPr>
          <a:lstStyle/>
          <a:p>
            <a:r>
              <a:rPr lang="en-SG" dirty="0"/>
              <a:t>Refer to list</a:t>
            </a:r>
          </a:p>
        </p:txBody>
      </p:sp>
    </p:spTree>
    <p:extLst>
      <p:ext uri="{BB962C8B-B14F-4D97-AF65-F5344CB8AC3E}">
        <p14:creationId xmlns:p14="http://schemas.microsoft.com/office/powerpoint/2010/main" val="239474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08DA5-E121-6793-8359-BE2567171E4E}"/>
              </a:ext>
            </a:extLst>
          </p:cNvPr>
          <p:cNvSpPr>
            <a:spLocks noGrp="1"/>
          </p:cNvSpPr>
          <p:nvPr>
            <p:ph type="sldNum" sz="quarter" idx="7"/>
          </p:nvPr>
        </p:nvSpPr>
        <p:spPr/>
        <p:txBody>
          <a:bodyPr/>
          <a:lstStyle/>
          <a:p>
            <a:fld id="{B6F15528-21DE-4FAA-801E-634DDDAF4B2B}" type="slidenum">
              <a:rPr lang="en-SG" smtClean="0"/>
              <a:t>8</a:t>
            </a:fld>
            <a:endParaRPr lang="en-SG"/>
          </a:p>
        </p:txBody>
      </p:sp>
      <p:pic>
        <p:nvPicPr>
          <p:cNvPr id="3" name="Picture 2">
            <a:extLst>
              <a:ext uri="{FF2B5EF4-FFF2-40B4-BE49-F238E27FC236}">
                <a16:creationId xmlns:a16="http://schemas.microsoft.com/office/drawing/2014/main" id="{BAD2DE57-3681-EFC0-74AA-6F3F92C7CDA8}"/>
              </a:ext>
            </a:extLst>
          </p:cNvPr>
          <p:cNvPicPr>
            <a:picLocks noChangeAspect="1"/>
          </p:cNvPicPr>
          <p:nvPr/>
        </p:nvPicPr>
        <p:blipFill>
          <a:blip r:embed="rId2"/>
          <a:stretch>
            <a:fillRect/>
          </a:stretch>
        </p:blipFill>
        <p:spPr>
          <a:xfrm>
            <a:off x="23894" y="0"/>
            <a:ext cx="12144212" cy="6858000"/>
          </a:xfrm>
          <a:prstGeom prst="rect">
            <a:avLst/>
          </a:prstGeom>
        </p:spPr>
      </p:pic>
      <p:sp>
        <p:nvSpPr>
          <p:cNvPr id="4" name="TextBox 3">
            <a:extLst>
              <a:ext uri="{FF2B5EF4-FFF2-40B4-BE49-F238E27FC236}">
                <a16:creationId xmlns:a16="http://schemas.microsoft.com/office/drawing/2014/main" id="{9D07EC3E-80FC-64AA-18EE-CC2F9D868C7D}"/>
              </a:ext>
            </a:extLst>
          </p:cNvPr>
          <p:cNvSpPr txBox="1"/>
          <p:nvPr/>
        </p:nvSpPr>
        <p:spPr>
          <a:xfrm>
            <a:off x="8472197" y="457199"/>
            <a:ext cx="1251625" cy="369332"/>
          </a:xfrm>
          <a:prstGeom prst="rect">
            <a:avLst/>
          </a:prstGeom>
          <a:solidFill>
            <a:srgbClr val="FFFF00"/>
          </a:solidFill>
        </p:spPr>
        <p:txBody>
          <a:bodyPr wrap="none" rtlCol="0">
            <a:spAutoFit/>
          </a:bodyPr>
          <a:lstStyle/>
          <a:p>
            <a:r>
              <a:rPr lang="en-SG" dirty="0"/>
              <a:t>Refer to list</a:t>
            </a:r>
          </a:p>
        </p:txBody>
      </p:sp>
    </p:spTree>
    <p:extLst>
      <p:ext uri="{BB962C8B-B14F-4D97-AF65-F5344CB8AC3E}">
        <p14:creationId xmlns:p14="http://schemas.microsoft.com/office/powerpoint/2010/main" val="331878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 of outer space">
            <a:extLst>
              <a:ext uri="{FF2B5EF4-FFF2-40B4-BE49-F238E27FC236}">
                <a16:creationId xmlns:a16="http://schemas.microsoft.com/office/drawing/2014/main" id="{796038D5-857D-A46A-183F-A5FF4F85B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71200" cy="7229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grey background&#10;&#10;Description automatically generated">
            <a:extLst>
              <a:ext uri="{FF2B5EF4-FFF2-40B4-BE49-F238E27FC236}">
                <a16:creationId xmlns:a16="http://schemas.microsoft.com/office/drawing/2014/main" id="{DE2BE2E8-CEA1-35D4-80F0-3DB53C977806}"/>
              </a:ext>
            </a:extLst>
          </p:cNvPr>
          <p:cNvPicPr>
            <a:picLocks noChangeAspect="1"/>
          </p:cNvPicPr>
          <p:nvPr/>
        </p:nvPicPr>
        <p:blipFill rotWithShape="1">
          <a:blip r:embed="rId3">
            <a:extLst>
              <a:ext uri="{28A0092B-C50C-407E-A947-70E740481C1C}">
                <a14:useLocalDpi xmlns:a14="http://schemas.microsoft.com/office/drawing/2010/main" val="0"/>
              </a:ext>
            </a:extLst>
          </a:blip>
          <a:srcRect l="55278"/>
          <a:stretch/>
        </p:blipFill>
        <p:spPr>
          <a:xfrm>
            <a:off x="6742909" y="0"/>
            <a:ext cx="5452514" cy="6858000"/>
          </a:xfrm>
          <a:prstGeom prst="rect">
            <a:avLst/>
          </a:prstGeom>
        </p:spPr>
      </p:pic>
      <p:sp>
        <p:nvSpPr>
          <p:cNvPr id="2" name="object 2"/>
          <p:cNvSpPr txBox="1"/>
          <p:nvPr/>
        </p:nvSpPr>
        <p:spPr>
          <a:xfrm>
            <a:off x="597688" y="4536955"/>
            <a:ext cx="5208025" cy="715482"/>
          </a:xfrm>
          <a:prstGeom prst="rect">
            <a:avLst/>
          </a:prstGeom>
        </p:spPr>
        <p:txBody>
          <a:bodyPr vert="horz" wrap="square" lIns="0" tIns="177130" rIns="0" bIns="0" rtlCol="0">
            <a:spAutoFit/>
          </a:bodyPr>
          <a:lstStyle/>
          <a:p>
            <a:pPr marL="7701">
              <a:spcBef>
                <a:spcPts val="1395"/>
              </a:spcBef>
            </a:pPr>
            <a:r>
              <a:rPr sz="3487" dirty="0">
                <a:solidFill>
                  <a:srgbClr val="FFFFFF"/>
                </a:solidFill>
                <a:latin typeface="Open Sans Light"/>
                <a:cs typeface="Open Sans Light"/>
              </a:rPr>
              <a:t>Equity</a:t>
            </a:r>
            <a:r>
              <a:rPr sz="3487" spc="3" dirty="0">
                <a:solidFill>
                  <a:srgbClr val="FFFFFF"/>
                </a:solidFill>
                <a:latin typeface="Open Sans Light"/>
                <a:cs typeface="Open Sans Light"/>
              </a:rPr>
              <a:t> </a:t>
            </a:r>
            <a:r>
              <a:rPr lang="en-SG" sz="3487" dirty="0">
                <a:solidFill>
                  <a:srgbClr val="FFFFFF"/>
                </a:solidFill>
                <a:latin typeface="Open Sans Light"/>
                <a:cs typeface="Open Sans Light"/>
              </a:rPr>
              <a:t>Thematic List</a:t>
            </a:r>
            <a:endParaRPr sz="1789" dirty="0">
              <a:latin typeface="Open Sans Semibold"/>
              <a:cs typeface="Open Sans Semibold"/>
            </a:endParaRPr>
          </a:p>
        </p:txBody>
      </p:sp>
      <p:sp>
        <p:nvSpPr>
          <p:cNvPr id="3" name="object 3"/>
          <p:cNvSpPr txBox="1"/>
          <p:nvPr/>
        </p:nvSpPr>
        <p:spPr>
          <a:xfrm>
            <a:off x="9839040" y="5852770"/>
            <a:ext cx="1794401" cy="191630"/>
          </a:xfrm>
          <a:prstGeom prst="rect">
            <a:avLst/>
          </a:prstGeom>
        </p:spPr>
        <p:txBody>
          <a:bodyPr vert="horz" wrap="square" lIns="0" tIns="9627" rIns="0" bIns="0" rtlCol="0">
            <a:spAutoFit/>
          </a:bodyPr>
          <a:lstStyle/>
          <a:p>
            <a:pPr marL="7701">
              <a:spcBef>
                <a:spcPts val="76"/>
              </a:spcBef>
            </a:pPr>
            <a:r>
              <a:rPr sz="1182" b="1" dirty="0">
                <a:solidFill>
                  <a:srgbClr val="FFFFFF"/>
                </a:solidFill>
                <a:latin typeface="Open Sans"/>
                <a:cs typeface="Open Sans"/>
              </a:rPr>
              <a:t>DBS</a:t>
            </a:r>
            <a:r>
              <a:rPr sz="1182" b="1" spc="30" dirty="0">
                <a:solidFill>
                  <a:srgbClr val="FFFFFF"/>
                </a:solidFill>
                <a:latin typeface="Open Sans"/>
                <a:cs typeface="Open Sans"/>
              </a:rPr>
              <a:t> </a:t>
            </a:r>
            <a:r>
              <a:rPr sz="1182" b="1" dirty="0">
                <a:solidFill>
                  <a:srgbClr val="FFFFFF"/>
                </a:solidFill>
                <a:latin typeface="Open Sans"/>
                <a:cs typeface="Open Sans"/>
              </a:rPr>
              <a:t>WEALTH</a:t>
            </a:r>
            <a:r>
              <a:rPr sz="1182" b="1" spc="30" dirty="0">
                <a:solidFill>
                  <a:srgbClr val="FFFFFF"/>
                </a:solidFill>
                <a:latin typeface="Open Sans"/>
                <a:cs typeface="Open Sans"/>
              </a:rPr>
              <a:t> </a:t>
            </a:r>
            <a:r>
              <a:rPr sz="1182" b="1" spc="-6" dirty="0">
                <a:solidFill>
                  <a:srgbClr val="FFFFFF"/>
                </a:solidFill>
                <a:latin typeface="Open Sans"/>
                <a:cs typeface="Open Sans"/>
              </a:rPr>
              <a:t>ANALYSTS</a:t>
            </a:r>
            <a:endParaRPr sz="1182" dirty="0">
              <a:latin typeface="Open Sans"/>
              <a:cs typeface="Open Sans"/>
            </a:endParaRPr>
          </a:p>
        </p:txBody>
      </p:sp>
      <p:sp>
        <p:nvSpPr>
          <p:cNvPr id="4" name="object 4"/>
          <p:cNvSpPr txBox="1"/>
          <p:nvPr/>
        </p:nvSpPr>
        <p:spPr>
          <a:xfrm>
            <a:off x="9845228" y="6141644"/>
            <a:ext cx="1777073" cy="301314"/>
          </a:xfrm>
          <a:prstGeom prst="rect">
            <a:avLst/>
          </a:prstGeom>
        </p:spPr>
        <p:txBody>
          <a:bodyPr vert="horz" wrap="square" lIns="0" tIns="7316" rIns="0" bIns="0" rtlCol="0">
            <a:spAutoFit/>
          </a:bodyPr>
          <a:lstStyle/>
          <a:p>
            <a:pPr marL="7701">
              <a:spcBef>
                <a:spcPts val="58"/>
              </a:spcBef>
              <a:tabLst>
                <a:tab pos="478635" algn="l"/>
                <a:tab pos="1083569" algn="l"/>
              </a:tabLst>
            </a:pP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36" dirty="0">
                <a:solidFill>
                  <a:srgbClr val="FFFFFF"/>
                </a:solidFill>
                <a:latin typeface="Open Sans"/>
                <a:cs typeface="Open Sans"/>
              </a:rPr>
              <a:t>3</a:t>
            </a:r>
            <a:r>
              <a:rPr sz="1910" dirty="0">
                <a:solidFill>
                  <a:srgbClr val="FFFFFF"/>
                </a:solidFill>
                <a:latin typeface="Open Sans"/>
                <a:cs typeface="Open Sans"/>
              </a:rPr>
              <a:t>	</a:t>
            </a:r>
            <a:r>
              <a:rPr sz="1910" spc="-6" dirty="0">
                <a:solidFill>
                  <a:srgbClr val="FFFFFF"/>
                </a:solidFill>
                <a:latin typeface="Open Sans"/>
                <a:cs typeface="Open Sans"/>
              </a:rPr>
              <a:t>J</a:t>
            </a:r>
            <a:r>
              <a:rPr sz="1910" spc="-154" dirty="0">
                <a:solidFill>
                  <a:srgbClr val="FFFFFF"/>
                </a:solidFill>
                <a:latin typeface="Open Sans"/>
                <a:cs typeface="Open Sans"/>
              </a:rPr>
              <a:t> </a:t>
            </a:r>
            <a:r>
              <a:rPr sz="1910" spc="-18" dirty="0">
                <a:solidFill>
                  <a:srgbClr val="FFFFFF"/>
                </a:solidFill>
                <a:latin typeface="Open Sans"/>
                <a:cs typeface="Open Sans"/>
              </a:rPr>
              <a:t>U</a:t>
            </a:r>
            <a:r>
              <a:rPr sz="1910" spc="-152" dirty="0">
                <a:solidFill>
                  <a:srgbClr val="FFFFFF"/>
                </a:solidFill>
                <a:latin typeface="Open Sans"/>
                <a:cs typeface="Open Sans"/>
              </a:rPr>
              <a:t> </a:t>
            </a:r>
            <a:r>
              <a:rPr sz="1910" spc="-30" dirty="0">
                <a:solidFill>
                  <a:srgbClr val="FFFFFF"/>
                </a:solidFill>
                <a:latin typeface="Open Sans"/>
                <a:cs typeface="Open Sans"/>
              </a:rPr>
              <a:t>L</a:t>
            </a:r>
            <a:r>
              <a:rPr sz="1910" dirty="0">
                <a:solidFill>
                  <a:srgbClr val="FFFFFF"/>
                </a:solidFill>
                <a:latin typeface="Open Sans"/>
                <a:cs typeface="Open Sans"/>
              </a:rPr>
              <a:t>	</a:t>
            </a:r>
            <a:r>
              <a:rPr sz="1910" spc="-15" dirty="0">
                <a:solidFill>
                  <a:srgbClr val="FFFFFF"/>
                </a:solidFill>
                <a:latin typeface="Open Sans"/>
                <a:cs typeface="Open Sans"/>
              </a:rPr>
              <a:t>2</a:t>
            </a:r>
            <a:r>
              <a:rPr sz="1910" spc="-152" dirty="0">
                <a:solidFill>
                  <a:srgbClr val="FFFFFF"/>
                </a:solidFill>
                <a:latin typeface="Open Sans"/>
                <a:cs typeface="Open Sans"/>
              </a:rPr>
              <a:t> </a:t>
            </a:r>
            <a:r>
              <a:rPr sz="1910" spc="-15" dirty="0">
                <a:solidFill>
                  <a:srgbClr val="FFFFFF"/>
                </a:solidFill>
                <a:latin typeface="Open Sans"/>
                <a:cs typeface="Open Sans"/>
              </a:rPr>
              <a:t>0</a:t>
            </a:r>
            <a:r>
              <a:rPr sz="1910" spc="-152" dirty="0">
                <a:solidFill>
                  <a:srgbClr val="FFFFFF"/>
                </a:solidFill>
                <a:latin typeface="Open Sans"/>
                <a:cs typeface="Open Sans"/>
              </a:rPr>
              <a:t> </a:t>
            </a:r>
            <a:r>
              <a:rPr sz="1910" spc="-15" dirty="0">
                <a:solidFill>
                  <a:srgbClr val="FFFFFF"/>
                </a:solidFill>
                <a:latin typeface="Open Sans"/>
                <a:cs typeface="Open Sans"/>
              </a:rPr>
              <a:t>2</a:t>
            </a:r>
            <a:r>
              <a:rPr sz="1910" spc="-149" dirty="0">
                <a:solidFill>
                  <a:srgbClr val="FFFFFF"/>
                </a:solidFill>
                <a:latin typeface="Open Sans"/>
                <a:cs typeface="Open Sans"/>
              </a:rPr>
              <a:t> </a:t>
            </a:r>
            <a:r>
              <a:rPr sz="1910" spc="-30" dirty="0">
                <a:solidFill>
                  <a:srgbClr val="FFFFFF"/>
                </a:solidFill>
                <a:latin typeface="Open Sans"/>
                <a:cs typeface="Open Sans"/>
              </a:rPr>
              <a:t>3</a:t>
            </a:r>
            <a:endParaRPr sz="1910" dirty="0">
              <a:latin typeface="Open Sans"/>
              <a:cs typeface="Open Sans"/>
            </a:endParaRPr>
          </a:p>
        </p:txBody>
      </p:sp>
      <p:sp>
        <p:nvSpPr>
          <p:cNvPr id="6" name="object 6"/>
          <p:cNvSpPr/>
          <p:nvPr/>
        </p:nvSpPr>
        <p:spPr>
          <a:xfrm>
            <a:off x="9860434" y="6095449"/>
            <a:ext cx="1761285" cy="0"/>
          </a:xfrm>
          <a:custGeom>
            <a:avLst/>
            <a:gdLst/>
            <a:ahLst/>
            <a:cxnLst/>
            <a:rect l="l" t="t" r="r" b="b"/>
            <a:pathLst>
              <a:path w="2904490">
                <a:moveTo>
                  <a:pt x="0" y="0"/>
                </a:moveTo>
                <a:lnTo>
                  <a:pt x="2904037" y="0"/>
                </a:lnTo>
              </a:path>
            </a:pathLst>
          </a:custGeom>
          <a:ln w="10470">
            <a:solidFill>
              <a:srgbClr val="FFFFFF"/>
            </a:solidFill>
          </a:ln>
        </p:spPr>
        <p:txBody>
          <a:bodyPr wrap="square" lIns="0" tIns="0" rIns="0" bIns="0" rtlCol="0"/>
          <a:lstStyle/>
          <a:p>
            <a:endParaRPr/>
          </a:p>
        </p:txBody>
      </p:sp>
      <p:sp>
        <p:nvSpPr>
          <p:cNvPr id="12" name="object 12"/>
          <p:cNvSpPr txBox="1"/>
          <p:nvPr/>
        </p:nvSpPr>
        <p:spPr>
          <a:xfrm>
            <a:off x="597689" y="5882428"/>
            <a:ext cx="6003542" cy="597511"/>
          </a:xfrm>
          <a:prstGeom prst="rect">
            <a:avLst/>
          </a:prstGeom>
        </p:spPr>
        <p:txBody>
          <a:bodyPr vert="horz" wrap="square" lIns="0" tIns="9627" rIns="0" bIns="0" rtlCol="0">
            <a:spAutoFit/>
          </a:bodyPr>
          <a:lstStyle/>
          <a:p>
            <a:pPr marL="33500">
              <a:spcBef>
                <a:spcPts val="76"/>
              </a:spcBef>
            </a:pPr>
            <a:r>
              <a:rPr sz="1182" b="1" dirty="0">
                <a:solidFill>
                  <a:srgbClr val="FFFFFF"/>
                </a:solidFill>
                <a:latin typeface="Open Sans"/>
                <a:cs typeface="Open Sans"/>
              </a:rPr>
              <a:t>&gt;</a:t>
            </a:r>
            <a:r>
              <a:rPr sz="1182" b="1" spc="267" dirty="0">
                <a:solidFill>
                  <a:srgbClr val="FFFFFF"/>
                </a:solidFill>
                <a:latin typeface="Open Sans"/>
                <a:cs typeface="Open Sans"/>
              </a:rPr>
              <a:t> </a:t>
            </a:r>
            <a:r>
              <a:rPr sz="1182" b="1" dirty="0">
                <a:solidFill>
                  <a:srgbClr val="FFFFFF"/>
                </a:solidFill>
                <a:latin typeface="Open Sans"/>
                <a:cs typeface="Open Sans"/>
              </a:rPr>
              <a:t>Accredited</a:t>
            </a:r>
            <a:r>
              <a:rPr sz="1182" b="1" spc="30" dirty="0">
                <a:solidFill>
                  <a:srgbClr val="FFFFFF"/>
                </a:solidFill>
                <a:latin typeface="Open Sans"/>
                <a:cs typeface="Open Sans"/>
              </a:rPr>
              <a:t> </a:t>
            </a:r>
            <a:r>
              <a:rPr sz="1182" b="1" dirty="0">
                <a:solidFill>
                  <a:srgbClr val="FFFFFF"/>
                </a:solidFill>
                <a:latin typeface="Open Sans"/>
                <a:cs typeface="Open Sans"/>
              </a:rPr>
              <a:t>Investors</a:t>
            </a:r>
            <a:r>
              <a:rPr sz="1182" b="1" spc="33" dirty="0">
                <a:solidFill>
                  <a:srgbClr val="FFFFFF"/>
                </a:solidFill>
                <a:latin typeface="Open Sans"/>
                <a:cs typeface="Open Sans"/>
              </a:rPr>
              <a:t> </a:t>
            </a:r>
            <a:r>
              <a:rPr sz="1182" b="1" dirty="0">
                <a:solidFill>
                  <a:srgbClr val="FFFFFF"/>
                </a:solidFill>
                <a:latin typeface="Open Sans"/>
                <a:cs typeface="Open Sans"/>
              </a:rPr>
              <a:t>and</a:t>
            </a:r>
            <a:r>
              <a:rPr sz="1182" b="1" spc="30" dirty="0">
                <a:solidFill>
                  <a:srgbClr val="FFFFFF"/>
                </a:solidFill>
                <a:latin typeface="Open Sans"/>
                <a:cs typeface="Open Sans"/>
              </a:rPr>
              <a:t> </a:t>
            </a:r>
            <a:r>
              <a:rPr sz="1182" b="1" dirty="0">
                <a:solidFill>
                  <a:srgbClr val="FFFFFF"/>
                </a:solidFill>
                <a:latin typeface="Open Sans"/>
                <a:cs typeface="Open Sans"/>
              </a:rPr>
              <a:t>Professional</a:t>
            </a:r>
            <a:r>
              <a:rPr sz="1182" b="1" spc="33" dirty="0">
                <a:solidFill>
                  <a:srgbClr val="FFFFFF"/>
                </a:solidFill>
                <a:latin typeface="Open Sans"/>
                <a:cs typeface="Open Sans"/>
              </a:rPr>
              <a:t> </a:t>
            </a:r>
            <a:r>
              <a:rPr sz="1182" b="1" dirty="0">
                <a:solidFill>
                  <a:srgbClr val="FFFFFF"/>
                </a:solidFill>
                <a:latin typeface="Open Sans"/>
                <a:cs typeface="Open Sans"/>
              </a:rPr>
              <a:t>Investors</a:t>
            </a:r>
            <a:r>
              <a:rPr sz="1182" b="1" spc="30" dirty="0">
                <a:solidFill>
                  <a:srgbClr val="FFFFFF"/>
                </a:solidFill>
                <a:latin typeface="Open Sans"/>
                <a:cs typeface="Open Sans"/>
              </a:rPr>
              <a:t> </a:t>
            </a:r>
            <a:r>
              <a:rPr sz="1182" b="1" spc="-12" dirty="0">
                <a:solidFill>
                  <a:srgbClr val="FFFFFF"/>
                </a:solidFill>
                <a:latin typeface="Open Sans"/>
                <a:cs typeface="Open Sans"/>
              </a:rPr>
              <a:t>only</a:t>
            </a:r>
            <a:endParaRPr sz="1182" dirty="0">
              <a:latin typeface="Open Sans"/>
              <a:cs typeface="Open Sans"/>
            </a:endParaRPr>
          </a:p>
          <a:p>
            <a:pPr marL="7701" marR="3081">
              <a:spcBef>
                <a:spcPts val="1167"/>
              </a:spcBef>
            </a:pP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information contained in this document</a:t>
            </a:r>
            <a:r>
              <a:rPr sz="546" spc="-3" dirty="0">
                <a:solidFill>
                  <a:srgbClr val="FFFFFF"/>
                </a:solidFill>
                <a:latin typeface="Open Sans"/>
                <a:cs typeface="Open Sans"/>
              </a:rPr>
              <a:t> </a:t>
            </a:r>
            <a:r>
              <a:rPr sz="546" dirty="0">
                <a:solidFill>
                  <a:srgbClr val="FFFFFF"/>
                </a:solidFill>
                <a:latin typeface="Open Sans"/>
                <a:cs typeface="Open Sans"/>
              </a:rPr>
              <a:t>is intended only for use</a:t>
            </a:r>
            <a:r>
              <a:rPr sz="546" spc="-3" dirty="0">
                <a:solidFill>
                  <a:srgbClr val="FFFFFF"/>
                </a:solidFill>
                <a:latin typeface="Open Sans"/>
                <a:cs typeface="Open Sans"/>
              </a:rPr>
              <a:t> </a:t>
            </a:r>
            <a:r>
              <a:rPr sz="546" dirty="0">
                <a:solidFill>
                  <a:srgbClr val="FFFFFF"/>
                </a:solidFill>
                <a:latin typeface="Open Sans"/>
                <a:cs typeface="Open Sans"/>
              </a:rPr>
              <a:t>by the person to whom</a:t>
            </a:r>
            <a:r>
              <a:rPr sz="546" spc="-3" dirty="0">
                <a:solidFill>
                  <a:srgbClr val="FFFFFF"/>
                </a:solidFill>
                <a:latin typeface="Open Sans"/>
                <a:cs typeface="Open Sans"/>
              </a:rPr>
              <a:t> </a:t>
            </a:r>
            <a:r>
              <a:rPr sz="546" dirty="0">
                <a:solidFill>
                  <a:srgbClr val="FFFFFF"/>
                </a:solidFill>
                <a:latin typeface="Open Sans"/>
                <a:cs typeface="Open Sans"/>
              </a:rPr>
              <a:t>it has been delivered and</a:t>
            </a:r>
            <a:r>
              <a:rPr sz="546" spc="-3" dirty="0">
                <a:solidFill>
                  <a:srgbClr val="FFFFFF"/>
                </a:solidFill>
                <a:latin typeface="Open Sans"/>
                <a:cs typeface="Open Sans"/>
              </a:rPr>
              <a:t> </a:t>
            </a:r>
            <a:r>
              <a:rPr sz="546" dirty="0">
                <a:solidFill>
                  <a:srgbClr val="FFFFFF"/>
                </a:solidFill>
                <a:latin typeface="Open Sans"/>
                <a:cs typeface="Open Sans"/>
              </a:rPr>
              <a:t>should not be disseminated or</a:t>
            </a:r>
            <a:r>
              <a:rPr sz="546" spc="-3" dirty="0">
                <a:solidFill>
                  <a:srgbClr val="FFFFFF"/>
                </a:solidFill>
                <a:latin typeface="Open Sans"/>
                <a:cs typeface="Open Sans"/>
              </a:rPr>
              <a:t> </a:t>
            </a:r>
            <a:r>
              <a:rPr sz="546" dirty="0">
                <a:solidFill>
                  <a:srgbClr val="FFFFFF"/>
                </a:solidFill>
                <a:latin typeface="Open Sans"/>
                <a:cs typeface="Open Sans"/>
              </a:rPr>
              <a:t>distributed to third parties </a:t>
            </a:r>
            <a:r>
              <a:rPr sz="546" spc="-6" dirty="0">
                <a:solidFill>
                  <a:srgbClr val="FFFFFF"/>
                </a:solidFill>
                <a:latin typeface="Open Sans"/>
                <a:cs typeface="Open Sans"/>
              </a:rPr>
              <a:t>without </a:t>
            </a:r>
            <a:r>
              <a:rPr sz="546" dirty="0">
                <a:solidFill>
                  <a:srgbClr val="FFFFFF"/>
                </a:solidFill>
                <a:latin typeface="Open Sans"/>
                <a:cs typeface="Open Sans"/>
              </a:rPr>
              <a:t>our</a:t>
            </a:r>
            <a:r>
              <a:rPr sz="546" spc="-6" dirty="0">
                <a:solidFill>
                  <a:srgbClr val="FFFFFF"/>
                </a:solidFill>
                <a:latin typeface="Open Sans"/>
                <a:cs typeface="Open Sans"/>
              </a:rPr>
              <a:t> </a:t>
            </a:r>
            <a:r>
              <a:rPr sz="546" dirty="0">
                <a:solidFill>
                  <a:srgbClr val="FFFFFF"/>
                </a:solidFill>
                <a:latin typeface="Open Sans"/>
                <a:cs typeface="Open Sans"/>
              </a:rPr>
              <a:t>prior</a:t>
            </a:r>
            <a:r>
              <a:rPr sz="546" spc="-3" dirty="0">
                <a:solidFill>
                  <a:srgbClr val="FFFFFF"/>
                </a:solidFill>
                <a:latin typeface="Open Sans"/>
                <a:cs typeface="Open Sans"/>
              </a:rPr>
              <a:t> </a:t>
            </a:r>
            <a:r>
              <a:rPr sz="546" dirty="0">
                <a:solidFill>
                  <a:srgbClr val="FFFFFF"/>
                </a:solidFill>
                <a:latin typeface="Open Sans"/>
                <a:cs typeface="Open Sans"/>
              </a:rPr>
              <a:t>written</a:t>
            </a:r>
            <a:r>
              <a:rPr sz="546" spc="-6" dirty="0">
                <a:solidFill>
                  <a:srgbClr val="FFFFFF"/>
                </a:solidFill>
                <a:latin typeface="Open Sans"/>
                <a:cs typeface="Open Sans"/>
              </a:rPr>
              <a:t> </a:t>
            </a:r>
            <a:r>
              <a:rPr sz="546" dirty="0">
                <a:solidFill>
                  <a:srgbClr val="FFFFFF"/>
                </a:solidFill>
                <a:latin typeface="Open Sans"/>
                <a:cs typeface="Open Sans"/>
              </a:rPr>
              <a:t>consent.</a:t>
            </a:r>
            <a:r>
              <a:rPr sz="546" spc="-3" dirty="0">
                <a:solidFill>
                  <a:srgbClr val="FFFFFF"/>
                </a:solidFill>
                <a:latin typeface="Open Sans"/>
                <a:cs typeface="Open Sans"/>
              </a:rPr>
              <a:t> </a:t>
            </a:r>
            <a:r>
              <a:rPr sz="546" dirty="0">
                <a:solidFill>
                  <a:srgbClr val="FFFFFF"/>
                </a:solidFill>
                <a:latin typeface="Open Sans"/>
                <a:cs typeface="Open Sans"/>
              </a:rPr>
              <a:t>DBS</a:t>
            </a:r>
            <a:r>
              <a:rPr sz="546" spc="-6" dirty="0">
                <a:solidFill>
                  <a:srgbClr val="FFFFFF"/>
                </a:solidFill>
                <a:latin typeface="Open Sans"/>
                <a:cs typeface="Open Sans"/>
              </a:rPr>
              <a:t> </a:t>
            </a:r>
            <a:r>
              <a:rPr sz="546" dirty="0">
                <a:solidFill>
                  <a:srgbClr val="FFFFFF"/>
                </a:solidFill>
                <a:latin typeface="Open Sans"/>
                <a:cs typeface="Open Sans"/>
              </a:rPr>
              <a:t>accepts</a:t>
            </a:r>
            <a:r>
              <a:rPr sz="546" spc="-3" dirty="0">
                <a:solidFill>
                  <a:srgbClr val="FFFFFF"/>
                </a:solidFill>
                <a:latin typeface="Open Sans"/>
                <a:cs typeface="Open Sans"/>
              </a:rPr>
              <a:t> </a:t>
            </a:r>
            <a:r>
              <a:rPr sz="546" dirty="0">
                <a:solidFill>
                  <a:srgbClr val="FFFFFF"/>
                </a:solidFill>
                <a:latin typeface="Open Sans"/>
                <a:cs typeface="Open Sans"/>
              </a:rPr>
              <a:t>no</a:t>
            </a:r>
            <a:r>
              <a:rPr sz="546" spc="-6" dirty="0">
                <a:solidFill>
                  <a:srgbClr val="FFFFFF"/>
                </a:solidFill>
                <a:latin typeface="Open Sans"/>
                <a:cs typeface="Open Sans"/>
              </a:rPr>
              <a:t> </a:t>
            </a:r>
            <a:r>
              <a:rPr sz="546" dirty="0">
                <a:solidFill>
                  <a:srgbClr val="FFFFFF"/>
                </a:solidFill>
                <a:latin typeface="Open Sans"/>
                <a:cs typeface="Open Sans"/>
              </a:rPr>
              <a:t>liability</a:t>
            </a:r>
            <a:r>
              <a:rPr sz="546" spc="-3" dirty="0">
                <a:solidFill>
                  <a:srgbClr val="FFFFFF"/>
                </a:solidFill>
                <a:latin typeface="Open Sans"/>
                <a:cs typeface="Open Sans"/>
              </a:rPr>
              <a:t> </a:t>
            </a:r>
            <a:r>
              <a:rPr sz="546" dirty="0">
                <a:solidFill>
                  <a:srgbClr val="FFFFFF"/>
                </a:solidFill>
                <a:latin typeface="Open Sans"/>
                <a:cs typeface="Open Sans"/>
              </a:rPr>
              <a:t>whatsoever</a:t>
            </a:r>
            <a:r>
              <a:rPr sz="546" spc="-6" dirty="0">
                <a:solidFill>
                  <a:srgbClr val="FFFFFF"/>
                </a:solidFill>
                <a:latin typeface="Open Sans"/>
                <a:cs typeface="Open Sans"/>
              </a:rPr>
              <a:t> </a:t>
            </a:r>
            <a:r>
              <a:rPr sz="546" dirty="0">
                <a:solidFill>
                  <a:srgbClr val="FFFFFF"/>
                </a:solidFill>
                <a:latin typeface="Open Sans"/>
                <a:cs typeface="Open Sans"/>
              </a:rPr>
              <a:t>with</a:t>
            </a:r>
            <a:r>
              <a:rPr sz="546" spc="-3" dirty="0">
                <a:solidFill>
                  <a:srgbClr val="FFFFFF"/>
                </a:solidFill>
                <a:latin typeface="Open Sans"/>
                <a:cs typeface="Open Sans"/>
              </a:rPr>
              <a:t> </a:t>
            </a:r>
            <a:r>
              <a:rPr sz="546" dirty="0">
                <a:solidFill>
                  <a:srgbClr val="FFFFFF"/>
                </a:solidFill>
                <a:latin typeface="Open Sans"/>
                <a:cs typeface="Open Sans"/>
              </a:rPr>
              <a:t>respect</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the</a:t>
            </a:r>
            <a:r>
              <a:rPr sz="546" spc="-6" dirty="0">
                <a:solidFill>
                  <a:srgbClr val="FFFFFF"/>
                </a:solidFill>
                <a:latin typeface="Open Sans"/>
                <a:cs typeface="Open Sans"/>
              </a:rPr>
              <a:t> </a:t>
            </a:r>
            <a:r>
              <a:rPr sz="546" dirty="0">
                <a:solidFill>
                  <a:srgbClr val="FFFFFF"/>
                </a:solidFill>
                <a:latin typeface="Open Sans"/>
                <a:cs typeface="Open Sans"/>
              </a:rPr>
              <a:t>use</a:t>
            </a:r>
            <a:r>
              <a:rPr sz="546" spc="-3"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6" dirty="0">
                <a:solidFill>
                  <a:srgbClr val="FFFFFF"/>
                </a:solidFill>
                <a:latin typeface="Open Sans"/>
                <a:cs typeface="Open Sans"/>
              </a:rPr>
              <a:t> </a:t>
            </a:r>
            <a:r>
              <a:rPr sz="546" dirty="0">
                <a:solidFill>
                  <a:srgbClr val="FFFFFF"/>
                </a:solidFill>
                <a:latin typeface="Open Sans"/>
                <a:cs typeface="Open Sans"/>
              </a:rPr>
              <a:t>document</a:t>
            </a:r>
            <a:r>
              <a:rPr sz="546" spc="-3" dirty="0">
                <a:solidFill>
                  <a:srgbClr val="FFFFFF"/>
                </a:solidFill>
                <a:latin typeface="Open Sans"/>
                <a:cs typeface="Open Sans"/>
              </a:rPr>
              <a:t> </a:t>
            </a:r>
            <a:r>
              <a:rPr sz="546" dirty="0">
                <a:solidFill>
                  <a:srgbClr val="FFFFFF"/>
                </a:solidFill>
                <a:latin typeface="Open Sans"/>
                <a:cs typeface="Open Sans"/>
              </a:rPr>
              <a:t>or</a:t>
            </a:r>
            <a:r>
              <a:rPr sz="546" spc="-6" dirty="0">
                <a:solidFill>
                  <a:srgbClr val="FFFFFF"/>
                </a:solidFill>
                <a:latin typeface="Open Sans"/>
                <a:cs typeface="Open Sans"/>
              </a:rPr>
              <a:t> </a:t>
            </a:r>
            <a:r>
              <a:rPr sz="546" dirty="0">
                <a:solidFill>
                  <a:srgbClr val="FFFFFF"/>
                </a:solidFill>
                <a:latin typeface="Open Sans"/>
                <a:cs typeface="Open Sans"/>
              </a:rPr>
              <a:t>its</a:t>
            </a:r>
            <a:r>
              <a:rPr sz="546" spc="-3" dirty="0">
                <a:solidFill>
                  <a:srgbClr val="FFFFFF"/>
                </a:solidFill>
                <a:latin typeface="Open Sans"/>
                <a:cs typeface="Open Sans"/>
              </a:rPr>
              <a:t> </a:t>
            </a:r>
            <a:r>
              <a:rPr sz="546" dirty="0">
                <a:solidFill>
                  <a:srgbClr val="FFFFFF"/>
                </a:solidFill>
                <a:latin typeface="Open Sans"/>
                <a:cs typeface="Open Sans"/>
              </a:rPr>
              <a:t>contents.</a:t>
            </a:r>
            <a:r>
              <a:rPr sz="546" spc="-6" dirty="0">
                <a:solidFill>
                  <a:srgbClr val="FFFFFF"/>
                </a:solidFill>
                <a:latin typeface="Open Sans"/>
                <a:cs typeface="Open Sans"/>
              </a:rPr>
              <a:t> </a:t>
            </a:r>
            <a:r>
              <a:rPr sz="546" dirty="0">
                <a:solidFill>
                  <a:srgbClr val="FFFFFF"/>
                </a:solidFill>
                <a:latin typeface="Open Sans"/>
                <a:cs typeface="Open Sans"/>
              </a:rPr>
              <a:t>Please</a:t>
            </a:r>
            <a:r>
              <a:rPr sz="546" spc="-3" dirty="0">
                <a:solidFill>
                  <a:srgbClr val="FFFFFF"/>
                </a:solidFill>
                <a:latin typeface="Open Sans"/>
                <a:cs typeface="Open Sans"/>
              </a:rPr>
              <a:t> </a:t>
            </a:r>
            <a:r>
              <a:rPr sz="546" dirty="0">
                <a:solidFill>
                  <a:srgbClr val="FFFFFF"/>
                </a:solidFill>
                <a:latin typeface="Open Sans"/>
                <a:cs typeface="Open Sans"/>
              </a:rPr>
              <a:t>refer</a:t>
            </a:r>
            <a:r>
              <a:rPr sz="546" spc="-6" dirty="0">
                <a:solidFill>
                  <a:srgbClr val="FFFFFF"/>
                </a:solidFill>
                <a:latin typeface="Open Sans"/>
                <a:cs typeface="Open Sans"/>
              </a:rPr>
              <a:t> </a:t>
            </a:r>
            <a:r>
              <a:rPr sz="546" dirty="0">
                <a:solidFill>
                  <a:srgbClr val="FFFFFF"/>
                </a:solidFill>
                <a:latin typeface="Open Sans"/>
                <a:cs typeface="Open Sans"/>
              </a:rPr>
              <a:t>to</a:t>
            </a:r>
            <a:r>
              <a:rPr sz="546" spc="-3" dirty="0">
                <a:solidFill>
                  <a:srgbClr val="FFFFFF"/>
                </a:solidFill>
                <a:latin typeface="Open Sans"/>
                <a:cs typeface="Open Sans"/>
              </a:rPr>
              <a:t> </a:t>
            </a:r>
            <a:r>
              <a:rPr sz="546" dirty="0">
                <a:solidFill>
                  <a:srgbClr val="FFFFFF"/>
                </a:solidFill>
                <a:latin typeface="Open Sans"/>
                <a:cs typeface="Open Sans"/>
              </a:rPr>
              <a:t>Disclaimer</a:t>
            </a:r>
            <a:r>
              <a:rPr sz="546" spc="-6" dirty="0">
                <a:solidFill>
                  <a:srgbClr val="FFFFFF"/>
                </a:solidFill>
                <a:latin typeface="Open Sans"/>
                <a:cs typeface="Open Sans"/>
              </a:rPr>
              <a:t> </a:t>
            </a:r>
            <a:r>
              <a:rPr sz="546" dirty="0">
                <a:solidFill>
                  <a:srgbClr val="FFFFFF"/>
                </a:solidFill>
                <a:latin typeface="Open Sans"/>
                <a:cs typeface="Open Sans"/>
              </a:rPr>
              <a:t>found</a:t>
            </a:r>
            <a:r>
              <a:rPr sz="546" spc="-3" dirty="0">
                <a:solidFill>
                  <a:srgbClr val="FFFFFF"/>
                </a:solidFill>
                <a:latin typeface="Open Sans"/>
                <a:cs typeface="Open Sans"/>
              </a:rPr>
              <a:t> </a:t>
            </a:r>
            <a:r>
              <a:rPr sz="546" dirty="0">
                <a:solidFill>
                  <a:srgbClr val="FFFFFF"/>
                </a:solidFill>
                <a:latin typeface="Open Sans"/>
                <a:cs typeface="Open Sans"/>
              </a:rPr>
              <a:t>at</a:t>
            </a:r>
            <a:r>
              <a:rPr sz="546" spc="-6" dirty="0">
                <a:solidFill>
                  <a:srgbClr val="FFFFFF"/>
                </a:solidFill>
                <a:latin typeface="Open Sans"/>
                <a:cs typeface="Open Sans"/>
              </a:rPr>
              <a:t> </a:t>
            </a:r>
            <a:r>
              <a:rPr sz="546" dirty="0">
                <a:solidFill>
                  <a:srgbClr val="FFFFFF"/>
                </a:solidFill>
                <a:latin typeface="Open Sans"/>
                <a:cs typeface="Open Sans"/>
              </a:rPr>
              <a:t>the</a:t>
            </a:r>
            <a:r>
              <a:rPr sz="546" spc="-3" dirty="0">
                <a:solidFill>
                  <a:srgbClr val="FFFFFF"/>
                </a:solidFill>
                <a:latin typeface="Open Sans"/>
                <a:cs typeface="Open Sans"/>
              </a:rPr>
              <a:t> </a:t>
            </a:r>
            <a:r>
              <a:rPr sz="546" dirty="0">
                <a:solidFill>
                  <a:srgbClr val="FFFFFF"/>
                </a:solidFill>
                <a:latin typeface="Open Sans"/>
                <a:cs typeface="Open Sans"/>
              </a:rPr>
              <a:t>end</a:t>
            </a:r>
            <a:r>
              <a:rPr sz="546" spc="-6" dirty="0">
                <a:solidFill>
                  <a:srgbClr val="FFFFFF"/>
                </a:solidFill>
                <a:latin typeface="Open Sans"/>
                <a:cs typeface="Open Sans"/>
              </a:rPr>
              <a:t> </a:t>
            </a:r>
            <a:r>
              <a:rPr sz="546" dirty="0">
                <a:solidFill>
                  <a:srgbClr val="FFFFFF"/>
                </a:solidFill>
                <a:latin typeface="Open Sans"/>
                <a:cs typeface="Open Sans"/>
              </a:rPr>
              <a:t>of</a:t>
            </a:r>
            <a:r>
              <a:rPr sz="546" spc="-3" dirty="0">
                <a:solidFill>
                  <a:srgbClr val="FFFFFF"/>
                </a:solidFill>
                <a:latin typeface="Open Sans"/>
                <a:cs typeface="Open Sans"/>
              </a:rPr>
              <a:t> </a:t>
            </a:r>
            <a:r>
              <a:rPr sz="546" dirty="0">
                <a:solidFill>
                  <a:srgbClr val="FFFFFF"/>
                </a:solidFill>
                <a:latin typeface="Open Sans"/>
                <a:cs typeface="Open Sans"/>
              </a:rPr>
              <a:t>this</a:t>
            </a:r>
            <a:r>
              <a:rPr sz="546" spc="-3" dirty="0">
                <a:solidFill>
                  <a:srgbClr val="FFFFFF"/>
                </a:solidFill>
                <a:latin typeface="Open Sans"/>
                <a:cs typeface="Open Sans"/>
              </a:rPr>
              <a:t> </a:t>
            </a:r>
            <a:r>
              <a:rPr sz="546" spc="-6" dirty="0">
                <a:solidFill>
                  <a:srgbClr val="FFFFFF"/>
                </a:solidFill>
                <a:latin typeface="Open Sans"/>
                <a:cs typeface="Open Sans"/>
              </a:rPr>
              <a:t>document.</a:t>
            </a:r>
            <a:endParaRPr sz="546" dirty="0">
              <a:latin typeface="Open Sans"/>
              <a:cs typeface="Open Sans"/>
            </a:endParaRPr>
          </a:p>
          <a:p>
            <a:pPr marL="7701">
              <a:spcBef>
                <a:spcPts val="9"/>
              </a:spcBef>
            </a:pPr>
            <a:r>
              <a:rPr sz="546" dirty="0">
                <a:solidFill>
                  <a:srgbClr val="FFFFFF"/>
                </a:solidFill>
                <a:latin typeface="Open Sans"/>
                <a:cs typeface="Open Sans"/>
              </a:rPr>
              <a:t>Certain</a:t>
            </a:r>
            <a:r>
              <a:rPr sz="546" spc="-3" dirty="0">
                <a:solidFill>
                  <a:srgbClr val="FFFFFF"/>
                </a:solidFill>
                <a:latin typeface="Open Sans"/>
                <a:cs typeface="Open Sans"/>
              </a:rPr>
              <a:t> </a:t>
            </a:r>
            <a:r>
              <a:rPr sz="546" dirty="0">
                <a:solidFill>
                  <a:srgbClr val="FFFFFF"/>
                </a:solidFill>
                <a:latin typeface="Open Sans"/>
                <a:cs typeface="Open Sans"/>
              </a:rPr>
              <a:t>information ©2020 MSCI</a:t>
            </a:r>
            <a:r>
              <a:rPr sz="546" spc="-3" dirty="0">
                <a:solidFill>
                  <a:srgbClr val="FFFFFF"/>
                </a:solidFill>
                <a:latin typeface="Open Sans"/>
                <a:cs typeface="Open Sans"/>
              </a:rPr>
              <a:t> </a:t>
            </a:r>
            <a:r>
              <a:rPr sz="546" dirty="0">
                <a:solidFill>
                  <a:srgbClr val="FFFFFF"/>
                </a:solidFill>
                <a:latin typeface="Open Sans"/>
                <a:cs typeface="Open Sans"/>
              </a:rPr>
              <a:t>ESG Research LLC.</a:t>
            </a:r>
            <a:r>
              <a:rPr sz="546" spc="-3" dirty="0">
                <a:solidFill>
                  <a:srgbClr val="FFFFFF"/>
                </a:solidFill>
                <a:latin typeface="Open Sans"/>
                <a:cs typeface="Open Sans"/>
              </a:rPr>
              <a:t> </a:t>
            </a:r>
            <a:r>
              <a:rPr sz="546" dirty="0">
                <a:solidFill>
                  <a:srgbClr val="FFFFFF"/>
                </a:solidFill>
                <a:latin typeface="Open Sans"/>
                <a:cs typeface="Open Sans"/>
              </a:rPr>
              <a:t>reproduced by </a:t>
            </a:r>
            <a:r>
              <a:rPr sz="546" spc="-6" dirty="0">
                <a:solidFill>
                  <a:srgbClr val="FFFFFF"/>
                </a:solidFill>
                <a:latin typeface="Open Sans"/>
                <a:cs typeface="Open Sans"/>
              </a:rPr>
              <a:t>permission.</a:t>
            </a:r>
            <a:endParaRPr sz="546" dirty="0">
              <a:latin typeface="Open Sans"/>
              <a:cs typeface="Open Sans"/>
            </a:endParaRPr>
          </a:p>
        </p:txBody>
      </p:sp>
      <p:pic>
        <p:nvPicPr>
          <p:cNvPr id="17" name="Picture 16" descr="A black and red logo">
            <a:extLst>
              <a:ext uri="{FF2B5EF4-FFF2-40B4-BE49-F238E27FC236}">
                <a16:creationId xmlns:a16="http://schemas.microsoft.com/office/drawing/2014/main" id="{EC42FC8F-E428-14A0-F2D7-1725E70B5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 y="745090"/>
            <a:ext cx="2574776" cy="857452"/>
          </a:xfrm>
          <a:prstGeom prst="rect">
            <a:avLst/>
          </a:prstGeom>
        </p:spPr>
      </p:pic>
    </p:spTree>
    <p:extLst>
      <p:ext uri="{BB962C8B-B14F-4D97-AF65-F5344CB8AC3E}">
        <p14:creationId xmlns:p14="http://schemas.microsoft.com/office/powerpoint/2010/main" val="2414663146"/>
      </p:ext>
    </p:extLst>
  </p:cSld>
  <p:clrMapOvr>
    <a:masterClrMapping/>
  </p:clrMapOvr>
</p:sld>
</file>

<file path=ppt/theme/theme1.xml><?xml version="1.0" encoding="utf-8"?>
<a:theme xmlns:a="http://schemas.openxmlformats.org/drawingml/2006/main" name="DBS Colour Theme">
  <a:themeElements>
    <a:clrScheme name="Shades of Red">
      <a:dk1>
        <a:srgbClr val="000000"/>
      </a:dk1>
      <a:lt1>
        <a:srgbClr val="FFFFFF"/>
      </a:lt1>
      <a:dk2>
        <a:srgbClr val="969696"/>
      </a:dk2>
      <a:lt2>
        <a:srgbClr val="E6E6E6"/>
      </a:lt2>
      <a:accent1>
        <a:srgbClr val="F02600"/>
      </a:accent1>
      <a:accent2>
        <a:srgbClr val="FEBFB3"/>
      </a:accent2>
      <a:accent3>
        <a:srgbClr val="A01900"/>
      </a:accent3>
      <a:accent4>
        <a:srgbClr val="FE9999"/>
      </a:accent4>
      <a:accent5>
        <a:srgbClr val="FFDFD9"/>
      </a:accent5>
      <a:accent6>
        <a:srgbClr val="BF0000"/>
      </a:accent6>
      <a:hlink>
        <a:srgbClr val="0070C0"/>
      </a:hlink>
      <a:folHlink>
        <a:srgbClr val="7030A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CC"/>
        </a:solidFill>
        <a:ln>
          <a:solidFill>
            <a:schemeClr val="bg1">
              <a:lumMod val="50000"/>
            </a:schemeClr>
          </a:solidFill>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200" b="1" dirty="0" smtClean="0">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3 DBS New PPT Template" id="{AC574DBD-7299-4574-82F3-6B9FC06A6280}" vid="{7402C125-A6D0-4045-92E8-C6B0B7CB26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9ae46ce-0512-4d8f-8e53-e7a507ce94b3" xsi:nil="true"/>
    <lcf76f155ced4ddcb4097134ff3c332f xmlns="31db2cd0-1ccf-4c86-89c4-19f422e765e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4DC702DCDC6D4986D687A9751DA790" ma:contentTypeVersion="16" ma:contentTypeDescription="Create a new document." ma:contentTypeScope="" ma:versionID="6c93c71f4156ad1b3a6956f8b91e69d7">
  <xsd:schema xmlns:xsd="http://www.w3.org/2001/XMLSchema" xmlns:xs="http://www.w3.org/2001/XMLSchema" xmlns:p="http://schemas.microsoft.com/office/2006/metadata/properties" xmlns:ns2="31db2cd0-1ccf-4c86-89c4-19f422e765ef" xmlns:ns3="79ae46ce-0512-4d8f-8e53-e7a507ce94b3" targetNamespace="http://schemas.microsoft.com/office/2006/metadata/properties" ma:root="true" ma:fieldsID="4cc57e3528c08f770be7402b6586fafe" ns2:_="" ns3:_="">
    <xsd:import namespace="31db2cd0-1ccf-4c86-89c4-19f422e765ef"/>
    <xsd:import namespace="79ae46ce-0512-4d8f-8e53-e7a507ce94b3"/>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db2cd0-1ccf-4c86-89c4-19f422e76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5afc53d-a465-4c37-9d87-7482417fd67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ae46ce-0512-4d8f-8e53-e7a507ce94b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7267048-2071-46c9-838f-1268cc1f3d1f}" ma:internalName="TaxCatchAll" ma:showField="CatchAllData" ma:web="79ae46ce-0512-4d8f-8e53-e7a507ce94b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D960E8-200C-4738-8532-C62F5A445B07}">
  <ds:schemaRefs>
    <ds:schemaRef ds:uri="http://schemas.microsoft.com/sharepoint/v3/contenttype/forms"/>
  </ds:schemaRefs>
</ds:datastoreItem>
</file>

<file path=customXml/itemProps2.xml><?xml version="1.0" encoding="utf-8"?>
<ds:datastoreItem xmlns:ds="http://schemas.openxmlformats.org/officeDocument/2006/customXml" ds:itemID="{49FEA569-5281-404C-98B5-AD05C64CD0D6}">
  <ds:schemaRefs>
    <ds:schemaRef ds:uri="2e82c94f-42ad-4983-9629-0f41e3034812"/>
    <ds:schemaRef ds:uri="31db2cd0-1ccf-4c86-89c4-19f422e765ef"/>
    <ds:schemaRef ds:uri="79ae46ce-0512-4d8f-8e53-e7a507ce94b3"/>
    <ds:schemaRef ds:uri="9d3ffff5-84ab-4a37-8dfd-c0164f8d0e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30D691C-2357-4F8A-A47C-DD7634BA1C5A}">
  <ds:schemaRefs>
    <ds:schemaRef ds:uri="31db2cd0-1ccf-4c86-89c4-19f422e765ef"/>
    <ds:schemaRef ds:uri="79ae46ce-0512-4d8f-8e53-e7a507ce94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1554</TotalTime>
  <Words>1175</Words>
  <Application>Microsoft Office PowerPoint</Application>
  <PresentationFormat>Widescreen</PresentationFormat>
  <Paragraphs>95</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Open Sans</vt:lpstr>
      <vt:lpstr>Open Sans Light</vt:lpstr>
      <vt:lpstr>Open Sans SemiBold</vt:lpstr>
      <vt:lpstr>Open Sans SemiBold</vt:lpstr>
      <vt:lpstr>Segoe UI</vt:lpstr>
      <vt:lpstr>Source Sans Pro Light</vt:lpstr>
      <vt:lpstr>Wingdings</vt:lpstr>
      <vt:lpstr>DBS Colour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Boon Chin AW</dc:creator>
  <cp:lastModifiedBy>любовь щербович</cp:lastModifiedBy>
  <cp:revision>7</cp:revision>
  <cp:lastPrinted>2022-01-19T08:31:41Z</cp:lastPrinted>
  <dcterms:created xsi:type="dcterms:W3CDTF">2023-09-04T08:09:26Z</dcterms:created>
  <dcterms:modified xsi:type="dcterms:W3CDTF">2023-09-25T10:00:01Z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0x0101003BCEC187B644D646AD347642A86C6013</vt:lpwstr>
  </property>
  <property fmtid="{D5CDD505-2E9C-101B-9397-08002B2CF9AE}" pid="3" name="MediaServiceImageTags">
    <vt:lpwstr/>
  </property>
</Properties>
</file>